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7" r:id="rId3"/>
    <p:sldId id="257" r:id="rId4"/>
    <p:sldId id="264" r:id="rId5"/>
    <p:sldId id="258" r:id="rId6"/>
    <p:sldId id="259" r:id="rId7"/>
    <p:sldId id="260" r:id="rId8"/>
    <p:sldId id="265" r:id="rId9"/>
    <p:sldId id="261" r:id="rId10"/>
    <p:sldId id="262" r:id="rId11"/>
    <p:sldId id="263" r:id="rId12"/>
    <p:sldId id="266" r:id="rId13"/>
    <p:sldId id="268" r:id="rId14"/>
    <p:sldId id="280" r:id="rId15"/>
    <p:sldId id="267" r:id="rId16"/>
    <p:sldId id="284" r:id="rId17"/>
    <p:sldId id="269" r:id="rId18"/>
    <p:sldId id="291" r:id="rId19"/>
    <p:sldId id="270" r:id="rId20"/>
    <p:sldId id="272" r:id="rId21"/>
    <p:sldId id="273" r:id="rId22"/>
    <p:sldId id="288" r:id="rId23"/>
    <p:sldId id="277" r:id="rId24"/>
    <p:sldId id="274" r:id="rId25"/>
    <p:sldId id="275" r:id="rId26"/>
    <p:sldId id="290" r:id="rId27"/>
    <p:sldId id="271" r:id="rId28"/>
    <p:sldId id="289" r:id="rId29"/>
    <p:sldId id="285" r:id="rId30"/>
    <p:sldId id="286" r:id="rId31"/>
    <p:sldId id="276" r:id="rId32"/>
    <p:sldId id="27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376" autoAdjust="0"/>
  </p:normalViewPr>
  <p:slideViewPr>
    <p:cSldViewPr>
      <p:cViewPr varScale="1">
        <p:scale>
          <a:sx n="79" d="100"/>
          <a:sy n="79" d="100"/>
        </p:scale>
        <p:origin x="-8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490A22-5981-4758-85FF-2FF40E2731E6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32C66A9E-2EAA-4B40-9BAF-DBBDA4F7D331}">
      <dgm:prSet phldrT="[Text]"/>
      <dgm:spPr/>
      <dgm:t>
        <a:bodyPr/>
        <a:lstStyle/>
        <a:p>
          <a:r>
            <a:rPr lang="en-US" dirty="0" smtClean="0"/>
            <a:t>Who, What, When, Where, Why, How</a:t>
          </a:r>
          <a:endParaRPr lang="en-US" dirty="0"/>
        </a:p>
      </dgm:t>
    </dgm:pt>
    <dgm:pt modelId="{F8DF0D84-EB3D-4B86-B3CF-DA93B4079838}" type="parTrans" cxnId="{8832CDA5-77A7-4D4E-8416-09DE8BBF0FF1}">
      <dgm:prSet/>
      <dgm:spPr/>
      <dgm:t>
        <a:bodyPr/>
        <a:lstStyle/>
        <a:p>
          <a:endParaRPr lang="en-US"/>
        </a:p>
      </dgm:t>
    </dgm:pt>
    <dgm:pt modelId="{2C51F178-8C5C-4CB1-8CE2-764426B4B3D4}" type="sibTrans" cxnId="{8832CDA5-77A7-4D4E-8416-09DE8BBF0FF1}">
      <dgm:prSet/>
      <dgm:spPr/>
      <dgm:t>
        <a:bodyPr/>
        <a:lstStyle/>
        <a:p>
          <a:endParaRPr lang="en-US"/>
        </a:p>
      </dgm:t>
    </dgm:pt>
    <dgm:pt modelId="{E475B419-7EF8-4205-8D5C-4A25EB5F729A}">
      <dgm:prSet phldrT="[Text]"/>
      <dgm:spPr/>
      <dgm:t>
        <a:bodyPr/>
        <a:lstStyle/>
        <a:p>
          <a:r>
            <a:rPr lang="en-US" dirty="0" smtClean="0"/>
            <a:t>Interesting facts &amp; stories</a:t>
          </a:r>
          <a:endParaRPr lang="en-US" dirty="0"/>
        </a:p>
      </dgm:t>
    </dgm:pt>
    <dgm:pt modelId="{3B9F0783-D032-4664-A410-6176E4B47017}" type="parTrans" cxnId="{C5579716-1823-4C55-B473-AC399045BBA9}">
      <dgm:prSet/>
      <dgm:spPr/>
      <dgm:t>
        <a:bodyPr/>
        <a:lstStyle/>
        <a:p>
          <a:endParaRPr lang="en-US"/>
        </a:p>
      </dgm:t>
    </dgm:pt>
    <dgm:pt modelId="{B6BB4B44-628F-4F70-AA44-411030FC4532}" type="sibTrans" cxnId="{C5579716-1823-4C55-B473-AC399045BBA9}">
      <dgm:prSet/>
      <dgm:spPr/>
      <dgm:t>
        <a:bodyPr/>
        <a:lstStyle/>
        <a:p>
          <a:endParaRPr lang="en-US"/>
        </a:p>
      </dgm:t>
    </dgm:pt>
    <dgm:pt modelId="{91895FC3-4565-4B6B-9957-2D0687A9CA3A}">
      <dgm:prSet phldrT="[Text]"/>
      <dgm:spPr/>
      <dgm:t>
        <a:bodyPr/>
        <a:lstStyle/>
        <a:p>
          <a:r>
            <a:rPr lang="en-US" dirty="0" smtClean="0"/>
            <a:t>Least Important Info</a:t>
          </a:r>
          <a:endParaRPr lang="en-US" dirty="0"/>
        </a:p>
      </dgm:t>
    </dgm:pt>
    <dgm:pt modelId="{B7815F45-4935-49AB-8A45-CE7773B6A227}" type="parTrans" cxnId="{15302CA4-AAE1-4D2B-8D3E-CDB9E16A4CB5}">
      <dgm:prSet/>
      <dgm:spPr/>
      <dgm:t>
        <a:bodyPr/>
        <a:lstStyle/>
        <a:p>
          <a:endParaRPr lang="en-US"/>
        </a:p>
      </dgm:t>
    </dgm:pt>
    <dgm:pt modelId="{92D384E1-71D2-4919-8212-3F4BA63F54FA}" type="sibTrans" cxnId="{15302CA4-AAE1-4D2B-8D3E-CDB9E16A4CB5}">
      <dgm:prSet/>
      <dgm:spPr/>
      <dgm:t>
        <a:bodyPr/>
        <a:lstStyle/>
        <a:p>
          <a:endParaRPr lang="en-US"/>
        </a:p>
      </dgm:t>
    </dgm:pt>
    <dgm:pt modelId="{E595BC5F-B7C7-4C91-B4CA-6C61F18420BD}" type="pres">
      <dgm:prSet presAssocID="{D5490A22-5981-4758-85FF-2FF40E2731E6}" presName="Name0" presStyleCnt="0">
        <dgm:presLayoutVars>
          <dgm:dir/>
          <dgm:animLvl val="lvl"/>
          <dgm:resizeHandles val="exact"/>
        </dgm:presLayoutVars>
      </dgm:prSet>
      <dgm:spPr/>
    </dgm:pt>
    <dgm:pt modelId="{F58F66AA-B5D1-4BBA-8A66-19F208BB5A9C}" type="pres">
      <dgm:prSet presAssocID="{32C66A9E-2EAA-4B40-9BAF-DBBDA4F7D331}" presName="Name8" presStyleCnt="0"/>
      <dgm:spPr/>
    </dgm:pt>
    <dgm:pt modelId="{D379A59F-F286-4B38-8183-52881A103D77}" type="pres">
      <dgm:prSet presAssocID="{32C66A9E-2EAA-4B40-9BAF-DBBDA4F7D331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EFC8E6-3AD3-4CB9-99E5-ED2E62437317}" type="pres">
      <dgm:prSet presAssocID="{32C66A9E-2EAA-4B40-9BAF-DBBDA4F7D33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AFFA1-A541-49DC-9493-E1838A7544C8}" type="pres">
      <dgm:prSet presAssocID="{E475B419-7EF8-4205-8D5C-4A25EB5F729A}" presName="Name8" presStyleCnt="0"/>
      <dgm:spPr/>
    </dgm:pt>
    <dgm:pt modelId="{02AF1E45-0D27-4B82-B408-BF0CAC1F4BF4}" type="pres">
      <dgm:prSet presAssocID="{E475B419-7EF8-4205-8D5C-4A25EB5F729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1DEFBB-A682-4F03-9FD0-F04E88AE6DB7}" type="pres">
      <dgm:prSet presAssocID="{E475B419-7EF8-4205-8D5C-4A25EB5F729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CB56F-2718-4032-9DBE-987833EC802F}" type="pres">
      <dgm:prSet presAssocID="{91895FC3-4565-4B6B-9957-2D0687A9CA3A}" presName="Name8" presStyleCnt="0"/>
      <dgm:spPr/>
    </dgm:pt>
    <dgm:pt modelId="{787A1155-B700-451D-8919-6C80C9F7AB99}" type="pres">
      <dgm:prSet presAssocID="{91895FC3-4565-4B6B-9957-2D0687A9CA3A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FDB7CA-6317-4170-B2F0-366A4637DCEB}" type="pres">
      <dgm:prSet presAssocID="{91895FC3-4565-4B6B-9957-2D0687A9CA3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3DA848-0ADF-4D7C-827C-EDBE6564C35B}" type="presOf" srcId="{E475B419-7EF8-4205-8D5C-4A25EB5F729A}" destId="{C71DEFBB-A682-4F03-9FD0-F04E88AE6DB7}" srcOrd="1" destOrd="0" presId="urn:microsoft.com/office/officeart/2005/8/layout/pyramid3"/>
    <dgm:cxn modelId="{15302CA4-AAE1-4D2B-8D3E-CDB9E16A4CB5}" srcId="{D5490A22-5981-4758-85FF-2FF40E2731E6}" destId="{91895FC3-4565-4B6B-9957-2D0687A9CA3A}" srcOrd="2" destOrd="0" parTransId="{B7815F45-4935-49AB-8A45-CE7773B6A227}" sibTransId="{92D384E1-71D2-4919-8212-3F4BA63F54FA}"/>
    <dgm:cxn modelId="{13EE0AE4-8D87-43EB-B4FC-EC46CE02FD3A}" type="presOf" srcId="{32C66A9E-2EAA-4B40-9BAF-DBBDA4F7D331}" destId="{19EFC8E6-3AD3-4CB9-99E5-ED2E62437317}" srcOrd="1" destOrd="0" presId="urn:microsoft.com/office/officeart/2005/8/layout/pyramid3"/>
    <dgm:cxn modelId="{8550597E-6037-498F-846F-BF2925D3945D}" type="presOf" srcId="{32C66A9E-2EAA-4B40-9BAF-DBBDA4F7D331}" destId="{D379A59F-F286-4B38-8183-52881A103D77}" srcOrd="0" destOrd="0" presId="urn:microsoft.com/office/officeart/2005/8/layout/pyramid3"/>
    <dgm:cxn modelId="{8832CDA5-77A7-4D4E-8416-09DE8BBF0FF1}" srcId="{D5490A22-5981-4758-85FF-2FF40E2731E6}" destId="{32C66A9E-2EAA-4B40-9BAF-DBBDA4F7D331}" srcOrd="0" destOrd="0" parTransId="{F8DF0D84-EB3D-4B86-B3CF-DA93B4079838}" sibTransId="{2C51F178-8C5C-4CB1-8CE2-764426B4B3D4}"/>
    <dgm:cxn modelId="{6EEF5B86-56DA-4AE7-B28D-C13E966F3130}" type="presOf" srcId="{91895FC3-4565-4B6B-9957-2D0687A9CA3A}" destId="{787A1155-B700-451D-8919-6C80C9F7AB99}" srcOrd="0" destOrd="0" presId="urn:microsoft.com/office/officeart/2005/8/layout/pyramid3"/>
    <dgm:cxn modelId="{422AA92A-18B7-4519-ACFD-8927CAE0BEFE}" type="presOf" srcId="{D5490A22-5981-4758-85FF-2FF40E2731E6}" destId="{E595BC5F-B7C7-4C91-B4CA-6C61F18420BD}" srcOrd="0" destOrd="0" presId="urn:microsoft.com/office/officeart/2005/8/layout/pyramid3"/>
    <dgm:cxn modelId="{19DF6668-5ACE-4944-B50D-E0015462AD63}" type="presOf" srcId="{91895FC3-4565-4B6B-9957-2D0687A9CA3A}" destId="{BAFDB7CA-6317-4170-B2F0-366A4637DCEB}" srcOrd="1" destOrd="0" presId="urn:microsoft.com/office/officeart/2005/8/layout/pyramid3"/>
    <dgm:cxn modelId="{C5579716-1823-4C55-B473-AC399045BBA9}" srcId="{D5490A22-5981-4758-85FF-2FF40E2731E6}" destId="{E475B419-7EF8-4205-8D5C-4A25EB5F729A}" srcOrd="1" destOrd="0" parTransId="{3B9F0783-D032-4664-A410-6176E4B47017}" sibTransId="{B6BB4B44-628F-4F70-AA44-411030FC4532}"/>
    <dgm:cxn modelId="{3BC37489-4D27-4939-98B5-8C2CF1050C8F}" type="presOf" srcId="{E475B419-7EF8-4205-8D5C-4A25EB5F729A}" destId="{02AF1E45-0D27-4B82-B408-BF0CAC1F4BF4}" srcOrd="0" destOrd="0" presId="urn:microsoft.com/office/officeart/2005/8/layout/pyramid3"/>
    <dgm:cxn modelId="{9DC75DB4-7C8C-4989-AF59-21381AB46F61}" type="presParOf" srcId="{E595BC5F-B7C7-4C91-B4CA-6C61F18420BD}" destId="{F58F66AA-B5D1-4BBA-8A66-19F208BB5A9C}" srcOrd="0" destOrd="0" presId="urn:microsoft.com/office/officeart/2005/8/layout/pyramid3"/>
    <dgm:cxn modelId="{72D6417E-B857-48D2-88DF-6BA634118FAB}" type="presParOf" srcId="{F58F66AA-B5D1-4BBA-8A66-19F208BB5A9C}" destId="{D379A59F-F286-4B38-8183-52881A103D77}" srcOrd="0" destOrd="0" presId="urn:microsoft.com/office/officeart/2005/8/layout/pyramid3"/>
    <dgm:cxn modelId="{AF625B88-779E-4A2B-8FB6-60FAAA564C68}" type="presParOf" srcId="{F58F66AA-B5D1-4BBA-8A66-19F208BB5A9C}" destId="{19EFC8E6-3AD3-4CB9-99E5-ED2E62437317}" srcOrd="1" destOrd="0" presId="urn:microsoft.com/office/officeart/2005/8/layout/pyramid3"/>
    <dgm:cxn modelId="{C7897AA5-937A-4766-9021-0B5E3BB78481}" type="presParOf" srcId="{E595BC5F-B7C7-4C91-B4CA-6C61F18420BD}" destId="{8BBAFFA1-A541-49DC-9493-E1838A7544C8}" srcOrd="1" destOrd="0" presId="urn:microsoft.com/office/officeart/2005/8/layout/pyramid3"/>
    <dgm:cxn modelId="{8CFA5D99-1E01-4F4B-A72B-5D9BD13F8D65}" type="presParOf" srcId="{8BBAFFA1-A541-49DC-9493-E1838A7544C8}" destId="{02AF1E45-0D27-4B82-B408-BF0CAC1F4BF4}" srcOrd="0" destOrd="0" presId="urn:microsoft.com/office/officeart/2005/8/layout/pyramid3"/>
    <dgm:cxn modelId="{552921A3-66DD-462E-94E6-97E04A9351C9}" type="presParOf" srcId="{8BBAFFA1-A541-49DC-9493-E1838A7544C8}" destId="{C71DEFBB-A682-4F03-9FD0-F04E88AE6DB7}" srcOrd="1" destOrd="0" presId="urn:microsoft.com/office/officeart/2005/8/layout/pyramid3"/>
    <dgm:cxn modelId="{452706A1-65B3-4A2F-AC9C-91F788E2A206}" type="presParOf" srcId="{E595BC5F-B7C7-4C91-B4CA-6C61F18420BD}" destId="{D67CB56F-2718-4032-9DBE-987833EC802F}" srcOrd="2" destOrd="0" presId="urn:microsoft.com/office/officeart/2005/8/layout/pyramid3"/>
    <dgm:cxn modelId="{581AA5C4-C0C0-45D5-822F-0CD0B4D2436F}" type="presParOf" srcId="{D67CB56F-2718-4032-9DBE-987833EC802F}" destId="{787A1155-B700-451D-8919-6C80C9F7AB99}" srcOrd="0" destOrd="0" presId="urn:microsoft.com/office/officeart/2005/8/layout/pyramid3"/>
    <dgm:cxn modelId="{EAE1F425-F602-4ACA-BB10-F445855420F7}" type="presParOf" srcId="{D67CB56F-2718-4032-9DBE-987833EC802F}" destId="{BAFDB7CA-6317-4170-B2F0-366A4637DCEB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C6F9D-D898-4E9A-BE29-B8AF3B4368E8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ECBB8-0B7E-47AE-A9BE-BD0521AB88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63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F5593-8B3D-4276-BD44-1CCE9DA3D187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A1EBF-9C93-48E4-B241-939A21A5BA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3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Donna: overview</a:t>
            </a:r>
            <a:r>
              <a:rPr lang="en-US" baseline="0" dirty="0" smtClean="0"/>
              <a:t> of why they are here</a:t>
            </a:r>
          </a:p>
          <a:p>
            <a:r>
              <a:rPr lang="en-US" baseline="0" dirty="0" smtClean="0"/>
              <a:t>Website redesign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1EBF-9C93-48E4-B241-939A21A5BA0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idea: SERVE</a:t>
            </a:r>
            <a:r>
              <a:rPr lang="en-US" baseline="0" dirty="0" smtClean="0"/>
              <a:t> THEM, not yourself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1EBF-9C93-48E4-B241-939A21A5BA0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1BF09E9-545E-4C9C-B020-95D2BBA30E7E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FCE8C25-5745-4E1A-8378-7A77E6E523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BF09E9-545E-4C9C-B020-95D2BBA30E7E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CE8C25-5745-4E1A-8378-7A77E6E52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BF09E9-545E-4C9C-B020-95D2BBA30E7E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CE8C25-5745-4E1A-8378-7A77E6E52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BF09E9-545E-4C9C-B020-95D2BBA30E7E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CE8C25-5745-4E1A-8378-7A77E6E52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1BF09E9-545E-4C9C-B020-95D2BBA30E7E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FCE8C25-5745-4E1A-8378-7A77E6E523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BF09E9-545E-4C9C-B020-95D2BBA30E7E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FCE8C25-5745-4E1A-8378-7A77E6E523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BF09E9-545E-4C9C-B020-95D2BBA30E7E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FCE8C25-5745-4E1A-8378-7A77E6E52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BF09E9-545E-4C9C-B020-95D2BBA30E7E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CE8C25-5745-4E1A-8378-7A77E6E523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BF09E9-545E-4C9C-B020-95D2BBA30E7E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CE8C25-5745-4E1A-8378-7A77E6E52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1BF09E9-545E-4C9C-B020-95D2BBA30E7E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FCE8C25-5745-4E1A-8378-7A77E6E523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1BF09E9-545E-4C9C-B020-95D2BBA30E7E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FCE8C25-5745-4E1A-8378-7A77E6E523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1BF09E9-545E-4C9C-B020-95D2BBA30E7E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FCE8C25-5745-4E1A-8378-7A77E6E523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 Content Workshop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to write effectively for the web and for your audience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1477963"/>
          </a:xfrm>
        </p:spPr>
        <p:txBody>
          <a:bodyPr/>
          <a:lstStyle/>
          <a:p>
            <a:r>
              <a:rPr lang="en-US" dirty="0" smtClean="0"/>
              <a:t>Let’s build a sample audience matrix to demonstrate the variety of expectations.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3276600"/>
            <a:ext cx="601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Scenario:</a:t>
            </a:r>
          </a:p>
          <a:p>
            <a:endParaRPr lang="en-US" sz="2400" dirty="0"/>
          </a:p>
          <a:p>
            <a:r>
              <a:rPr lang="en-US" sz="2400" dirty="0" smtClean="0"/>
              <a:t>We are a new, independent record label  in Elizabethtown, Pa. We have signed a few artists already and are poised to grow. 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Beiber</a:t>
            </a:r>
            <a:r>
              <a:rPr lang="en-US" sz="2400" i="1" dirty="0" smtClean="0"/>
              <a:t> who?)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Architecture</a:t>
            </a:r>
            <a:br>
              <a:rPr lang="en-US" dirty="0" smtClean="0"/>
            </a:br>
            <a:r>
              <a:rPr lang="en-US" dirty="0" smtClean="0"/>
              <a:t>and Navigation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organize content to best suit audience needs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Informational Architecture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Informational Architecture (IA) combines marketing, strategy and usability</a:t>
            </a:r>
          </a:p>
          <a:p>
            <a:pPr lvl="1"/>
            <a:r>
              <a:rPr lang="en-US" dirty="0" smtClean="0"/>
              <a:t>Strategy – overarching goals of website</a:t>
            </a:r>
          </a:p>
          <a:p>
            <a:pPr lvl="1"/>
            <a:r>
              <a:rPr lang="en-US" dirty="0" smtClean="0"/>
              <a:t>Usability – does it make sense to the end user?</a:t>
            </a:r>
          </a:p>
          <a:p>
            <a:pPr lvl="1"/>
            <a:r>
              <a:rPr lang="en-US" dirty="0" smtClean="0"/>
              <a:t>Marketing – bubble up information you want users to know that they may otherwise miss</a:t>
            </a:r>
          </a:p>
          <a:p>
            <a:r>
              <a:rPr lang="en-US" dirty="0" smtClean="0"/>
              <a:t>IA answers the question, </a:t>
            </a:r>
            <a:br>
              <a:rPr lang="en-US" dirty="0" smtClean="0"/>
            </a:br>
            <a:r>
              <a:rPr lang="en-US" dirty="0" smtClean="0"/>
              <a:t>“where do I go to find what I need?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Navigation is your IA on display</a:t>
            </a:r>
          </a:p>
          <a:p>
            <a:r>
              <a:rPr lang="en-US" dirty="0" smtClean="0"/>
              <a:t>You can use a few types of navigation to get people to the right places</a:t>
            </a:r>
          </a:p>
          <a:p>
            <a:pPr lvl="1"/>
            <a:r>
              <a:rPr lang="en-US" dirty="0" smtClean="0"/>
              <a:t>Main left-hand navigation</a:t>
            </a:r>
          </a:p>
          <a:p>
            <a:pPr lvl="1"/>
            <a:r>
              <a:rPr lang="en-US" dirty="0" smtClean="0"/>
              <a:t>Featured section call-outs (widgets, etc.)</a:t>
            </a:r>
          </a:p>
          <a:p>
            <a:pPr lvl="1"/>
            <a:r>
              <a:rPr lang="en-US" dirty="0" smtClean="0"/>
              <a:t>Task-based navigation</a:t>
            </a:r>
          </a:p>
          <a:p>
            <a:pPr lvl="1"/>
            <a:r>
              <a:rPr lang="en-US" dirty="0" smtClean="0"/>
              <a:t>Topic-based links</a:t>
            </a:r>
          </a:p>
          <a:p>
            <a:pPr lvl="1"/>
            <a:r>
              <a:rPr lang="en-US" dirty="0" smtClean="0"/>
              <a:t>Audience-based links</a:t>
            </a:r>
          </a:p>
          <a:p>
            <a:pPr lvl="1"/>
            <a:r>
              <a:rPr lang="en-US" dirty="0" smtClean="0"/>
              <a:t>Search box</a:t>
            </a:r>
          </a:p>
          <a:p>
            <a:pPr lvl="1"/>
            <a:r>
              <a:rPr lang="en-US" dirty="0" smtClean="0"/>
              <a:t>Breadcrumbs</a:t>
            </a:r>
          </a:p>
          <a:p>
            <a:pPr lvl="1"/>
            <a:r>
              <a:rPr lang="en-US" dirty="0" smtClean="0"/>
              <a:t>Links within copy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Navigation Examples at a Glance</a:t>
            </a:r>
            <a:endParaRPr lang="en-US" dirty="0"/>
          </a:p>
        </p:txBody>
      </p:sp>
      <p:pic>
        <p:nvPicPr>
          <p:cNvPr id="4" name="Content Placeholder 3" descr="homep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447799"/>
            <a:ext cx="7924800" cy="51121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Building a Good 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 to your audience matrix – what are they looking for ?</a:t>
            </a:r>
          </a:p>
          <a:p>
            <a:r>
              <a:rPr lang="en-US" dirty="0" smtClean="0"/>
              <a:t>Gather relevant information from all sources (phone calls, etc)</a:t>
            </a:r>
          </a:p>
          <a:p>
            <a:r>
              <a:rPr lang="en-US" dirty="0" smtClean="0"/>
              <a:t>Sort with your users in mind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with general and move to specific</a:t>
            </a:r>
          </a:p>
          <a:p>
            <a:r>
              <a:rPr lang="en-US" dirty="0" smtClean="0"/>
              <a:t>Separate the internal from the external </a:t>
            </a:r>
          </a:p>
          <a:p>
            <a:r>
              <a:rPr lang="en-US" dirty="0" smtClean="0"/>
              <a:t>Know what other people are doing elsewhere on the website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8153400" cy="4526280"/>
          </a:xfrm>
        </p:spPr>
        <p:txBody>
          <a:bodyPr/>
          <a:lstStyle/>
          <a:p>
            <a:r>
              <a:rPr lang="en-US" dirty="0" smtClean="0"/>
              <a:t>Using the Audience Matrix, let’s build a quick wireframe for the homepage.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for the Web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create attractive pages for web users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you 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Plan your content</a:t>
            </a:r>
          </a:p>
          <a:p>
            <a:pPr lvl="1"/>
            <a:r>
              <a:rPr lang="en-US" dirty="0" smtClean="0"/>
              <a:t>Create an outline</a:t>
            </a:r>
          </a:p>
          <a:p>
            <a:pPr lvl="1"/>
            <a:r>
              <a:rPr lang="en-US" dirty="0" smtClean="0"/>
              <a:t>Create a schedule</a:t>
            </a:r>
          </a:p>
          <a:p>
            <a:pPr lvl="1"/>
            <a:r>
              <a:rPr lang="en-US" dirty="0" smtClean="0"/>
              <a:t>Keep content in Word docs or something like that; not only in CMS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572000" y="1600200"/>
            <a:ext cx="4267200" cy="419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80% of web content management is done OUTSIDE the CMS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Newspaper Approach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mblr_lz6nzsVOQw1rpqjuoo1_25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457200"/>
            <a:ext cx="3491484" cy="5794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Write to the appropriate reading level. High school sophomore is good baseline.</a:t>
            </a:r>
          </a:p>
          <a:p>
            <a:r>
              <a:rPr lang="en-US" dirty="0" smtClean="0"/>
              <a:t>Keep the tone conversational and personable. (“You” and “We” is OK!)</a:t>
            </a:r>
          </a:p>
          <a:p>
            <a:r>
              <a:rPr lang="en-US" dirty="0" smtClean="0"/>
              <a:t>Avoid clichés (Click here, welcome)</a:t>
            </a:r>
          </a:p>
          <a:p>
            <a:r>
              <a:rPr lang="en-US" dirty="0" smtClean="0"/>
              <a:t>Clever is not as good as clear</a:t>
            </a:r>
          </a:p>
          <a:p>
            <a:r>
              <a:rPr lang="en-US" dirty="0" smtClean="0"/>
              <a:t>Make content actionable</a:t>
            </a:r>
          </a:p>
          <a:p>
            <a:r>
              <a:rPr lang="en-US" dirty="0" smtClean="0"/>
              <a:t>Watch for duplicate content (use tools and resources. Ex: link to catalog)</a:t>
            </a:r>
          </a:p>
          <a:p>
            <a:r>
              <a:rPr lang="en-US" dirty="0" smtClean="0"/>
              <a:t>Keep College’s key messages in mind: Surprise Yourself! Be a bigger part of the world.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Engine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50% of users will use a website’s search to find a page within a site. </a:t>
            </a:r>
          </a:p>
          <a:p>
            <a:r>
              <a:rPr lang="en-US" dirty="0" smtClean="0"/>
              <a:t>Remember that a majority of people will also come to an interior page directly from a Google search result, bypassing your homepage.</a:t>
            </a:r>
          </a:p>
          <a:p>
            <a:r>
              <a:rPr lang="en-US" dirty="0" smtClean="0"/>
              <a:t>So – write your content with the search engines in mind. </a:t>
            </a:r>
          </a:p>
          <a:p>
            <a:r>
              <a:rPr lang="en-US" dirty="0" smtClean="0"/>
              <a:t>Choose keywords that USERS use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s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457200"/>
            <a:ext cx="4834890" cy="593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you give an example of how you refer to something internally that would make little sense to an outsider. </a:t>
            </a:r>
          </a:p>
          <a:p>
            <a:endParaRPr lang="en-US" dirty="0"/>
          </a:p>
        </p:txBody>
      </p:sp>
      <p:pic>
        <p:nvPicPr>
          <p:cNvPr id="4" name="Picture 3" descr="jarg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3581400"/>
            <a:ext cx="43815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SEO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SEO comes naturally</a:t>
            </a:r>
          </a:p>
          <a:p>
            <a:r>
              <a:rPr lang="en-US" dirty="0" smtClean="0"/>
              <a:t>Develop page titles that clearly and concisely explain the page – this is the detail listed in search results page</a:t>
            </a:r>
          </a:p>
          <a:p>
            <a:r>
              <a:rPr lang="en-US" dirty="0" smtClean="0"/>
              <a:t>Make sure page title name matches with links to that page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SEO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 Tags are crucial – every image should have an alt tag</a:t>
            </a:r>
          </a:p>
          <a:p>
            <a:r>
              <a:rPr lang="en-US" dirty="0" smtClean="0"/>
              <a:t>Alt tags should convey what is in the picture, not just a random title</a:t>
            </a:r>
          </a:p>
          <a:p>
            <a:r>
              <a:rPr lang="en-US" dirty="0" smtClean="0"/>
              <a:t>This is for those with visual impairments, but also helps SEO</a:t>
            </a:r>
          </a:p>
          <a:p>
            <a:r>
              <a:rPr lang="en-US" dirty="0" smtClean="0"/>
              <a:t>Alt tags drive Google </a:t>
            </a:r>
            <a:r>
              <a:rPr lang="en-US" smtClean="0"/>
              <a:t>image search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Web Content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more than what is said… 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Formatting Tips for Web Writing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Think of main landing pages as a billboard or full-page ad –details at a glance.</a:t>
            </a:r>
          </a:p>
          <a:p>
            <a:r>
              <a:rPr lang="en-US" dirty="0" smtClean="0"/>
              <a:t>Keep paragraphs and sentences short</a:t>
            </a:r>
          </a:p>
          <a:p>
            <a:r>
              <a:rPr lang="en-US" dirty="0" smtClean="0"/>
              <a:t>Remember the navigation!</a:t>
            </a:r>
          </a:p>
          <a:p>
            <a:r>
              <a:rPr lang="en-US" dirty="0" smtClean="0"/>
              <a:t>Use formatting to break up text</a:t>
            </a:r>
          </a:p>
          <a:p>
            <a:pPr lvl="1"/>
            <a:r>
              <a:rPr lang="en-US" dirty="0" smtClean="0"/>
              <a:t>Bulleted Lists</a:t>
            </a:r>
          </a:p>
          <a:p>
            <a:pPr lvl="1"/>
            <a:r>
              <a:rPr lang="en-US" dirty="0" smtClean="0"/>
              <a:t>Subheadings</a:t>
            </a:r>
          </a:p>
          <a:p>
            <a:pPr lvl="1"/>
            <a:r>
              <a:rPr lang="en-US" dirty="0" smtClean="0"/>
              <a:t>Images</a:t>
            </a:r>
          </a:p>
          <a:p>
            <a:pPr lvl="1"/>
            <a:r>
              <a:rPr lang="en-US" dirty="0" smtClean="0"/>
              <a:t>We’ll talk more about this later…</a:t>
            </a:r>
          </a:p>
          <a:p>
            <a:r>
              <a:rPr lang="en-US" dirty="0" smtClean="0"/>
              <a:t>Link phrases, not words</a:t>
            </a:r>
          </a:p>
          <a:p>
            <a:r>
              <a:rPr lang="en-US" dirty="0" smtClean="0"/>
              <a:t>Scrolling is OK – but give clues that there is more content below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 descr="fivepoundb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3124200"/>
            <a:ext cx="1428750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No </a:t>
            </a:r>
            <a:r>
              <a:rPr lang="en-US" dirty="0" err="1" smtClean="0"/>
              <a:t>Nos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Word Documents</a:t>
            </a:r>
          </a:p>
          <a:p>
            <a:pPr lvl="1"/>
            <a:r>
              <a:rPr lang="en-US" dirty="0" smtClean="0"/>
              <a:t>There are many reasons, including SEO</a:t>
            </a:r>
          </a:p>
          <a:p>
            <a:r>
              <a:rPr lang="en-US" dirty="0" smtClean="0"/>
              <a:t>Brochures</a:t>
            </a:r>
          </a:p>
          <a:p>
            <a:pPr lvl="1"/>
            <a:r>
              <a:rPr lang="en-US" dirty="0" smtClean="0"/>
              <a:t>There are many reasons, including format</a:t>
            </a:r>
          </a:p>
          <a:p>
            <a:r>
              <a:rPr lang="en-US" dirty="0" err="1" smtClean="0"/>
              <a:t>Cliches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Click here</a:t>
            </a:r>
          </a:p>
          <a:p>
            <a:pPr lvl="1"/>
            <a:r>
              <a:rPr lang="en-US" dirty="0" smtClean="0"/>
              <a:t>Welcome</a:t>
            </a:r>
          </a:p>
          <a:p>
            <a:pPr lvl="1"/>
            <a:r>
              <a:rPr lang="en-US" dirty="0" smtClean="0"/>
              <a:t>Coming soon and under construction</a:t>
            </a:r>
          </a:p>
          <a:p>
            <a:r>
              <a:rPr lang="en-US" dirty="0" smtClean="0"/>
              <a:t>Don’t </a:t>
            </a:r>
            <a:r>
              <a:rPr lang="en-US" dirty="0" err="1" smtClean="0"/>
              <a:t>overformat</a:t>
            </a:r>
            <a:endParaRPr lang="en-US" dirty="0" smtClean="0"/>
          </a:p>
          <a:p>
            <a:r>
              <a:rPr lang="en-US" dirty="0" smtClean="0"/>
              <a:t>Watch pasting from Word</a:t>
            </a:r>
          </a:p>
          <a:p>
            <a:r>
              <a:rPr lang="en-US" dirty="0" smtClean="0"/>
              <a:t>Watch language when pasting from another document (ex: “visit this website”)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Images are part of web content even though they are not text</a:t>
            </a:r>
          </a:p>
          <a:p>
            <a:pPr lvl="1"/>
            <a:r>
              <a:rPr lang="en-US" dirty="0" smtClean="0"/>
              <a:t>Pictures</a:t>
            </a:r>
          </a:p>
          <a:p>
            <a:pPr lvl="1"/>
            <a:r>
              <a:rPr lang="en-US" dirty="0" smtClean="0"/>
              <a:t>Graphics (icons, logos, etc.)</a:t>
            </a:r>
          </a:p>
          <a:p>
            <a:r>
              <a:rPr lang="en-US" dirty="0" smtClean="0"/>
              <a:t>Images should be meaningful to content</a:t>
            </a:r>
          </a:p>
          <a:p>
            <a:r>
              <a:rPr lang="en-US" dirty="0" smtClean="0"/>
              <a:t>Images need to be properly sized (file size, not just ‘resized’) before uploading into any CMS</a:t>
            </a:r>
          </a:p>
          <a:p>
            <a:pPr lvl="1"/>
            <a:r>
              <a:rPr lang="en-US" dirty="0" smtClean="0"/>
              <a:t>Load time</a:t>
            </a:r>
          </a:p>
          <a:p>
            <a:pPr lvl="1"/>
            <a:r>
              <a:rPr lang="en-US" dirty="0" smtClean="0"/>
              <a:t>Quality – squishy and grainy!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we’ll cover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Philosophy of user-centered content</a:t>
            </a:r>
          </a:p>
          <a:p>
            <a:r>
              <a:rPr lang="en-US" sz="3200" dirty="0" smtClean="0"/>
              <a:t>Structuring your content and navigation</a:t>
            </a:r>
          </a:p>
          <a:p>
            <a:r>
              <a:rPr lang="en-US" sz="3200" dirty="0" smtClean="0"/>
              <a:t>Writing for the web</a:t>
            </a:r>
          </a:p>
          <a:p>
            <a:r>
              <a:rPr lang="en-US" sz="3200" dirty="0" smtClean="0"/>
              <a:t>Writing about Elizabethtown College</a:t>
            </a:r>
          </a:p>
          <a:p>
            <a:r>
              <a:rPr lang="en-US" dirty="0" smtClean="0"/>
              <a:t>Images and other Formatting</a:t>
            </a: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Page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formatting</a:t>
            </a:r>
          </a:p>
          <a:p>
            <a:pPr lvl="1"/>
            <a:r>
              <a:rPr lang="en-US" dirty="0" smtClean="0"/>
              <a:t>Bulleted lists</a:t>
            </a:r>
          </a:p>
          <a:p>
            <a:pPr lvl="1"/>
            <a:r>
              <a:rPr lang="en-US" dirty="0" smtClean="0"/>
              <a:t>Block quotes</a:t>
            </a:r>
          </a:p>
          <a:p>
            <a:pPr lvl="1"/>
            <a:r>
              <a:rPr lang="en-US" dirty="0" smtClean="0"/>
              <a:t>DIV styles</a:t>
            </a:r>
          </a:p>
          <a:p>
            <a:pPr lvl="1"/>
            <a:r>
              <a:rPr lang="en-US" dirty="0" smtClean="0"/>
              <a:t>Etc.</a:t>
            </a:r>
          </a:p>
          <a:p>
            <a:pPr lvl="1"/>
            <a:r>
              <a:rPr lang="en-US" dirty="0" smtClean="0"/>
              <a:t>College CMS has built in ‘shortcuts’ to formatting under ‘snippets’ – for other CMSs, there are tutorials </a:t>
            </a:r>
            <a:r>
              <a:rPr lang="en-US" smtClean="0"/>
              <a:t>(WordPress, etc.)</a:t>
            </a:r>
            <a:endParaRPr lang="en-US" dirty="0" smtClean="0"/>
          </a:p>
          <a:p>
            <a:r>
              <a:rPr lang="en-US" dirty="0" smtClean="0"/>
              <a:t>Video embed (YouTube)</a:t>
            </a:r>
          </a:p>
          <a:p>
            <a:r>
              <a:rPr lang="en-US" dirty="0" smtClean="0"/>
              <a:t>Photo Slideshow embed (Flickr)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look at a cluttered homepage and section page and see how we can fix these so they are up to par with best practices.</a:t>
            </a:r>
          </a:p>
          <a:p>
            <a:r>
              <a:rPr lang="en-US" dirty="0" smtClean="0"/>
              <a:t>What would you suggest for this page?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questions do you have about writing for the web?</a:t>
            </a:r>
          </a:p>
          <a:p>
            <a:r>
              <a:rPr lang="en-US" dirty="0" smtClean="0"/>
              <a:t>Resources in my public folder.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User-Centered Content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about your audience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User-Centered Content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124200"/>
            <a:ext cx="4038600" cy="258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00200"/>
            <a:ext cx="3800662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" y="1447800"/>
            <a:ext cx="4114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When you land on a website, you want it to be catered to your needs, right? Just like your order at Burger King.  </a:t>
            </a:r>
          </a:p>
          <a:p>
            <a:r>
              <a:rPr lang="en-US" sz="2000" dirty="0" smtClean="0"/>
              <a:t>Extra pickles. No onions.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your users in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They are self-centered</a:t>
            </a:r>
          </a:p>
          <a:p>
            <a:r>
              <a:rPr lang="en-US" sz="3200" dirty="0" smtClean="0"/>
              <a:t>They think differently than you</a:t>
            </a:r>
          </a:p>
          <a:p>
            <a:r>
              <a:rPr lang="en-US" dirty="0" smtClean="0"/>
              <a:t>They do not care about organizational structure of the organization</a:t>
            </a:r>
            <a:endParaRPr lang="en-US" sz="3200" dirty="0" smtClean="0"/>
          </a:p>
          <a:p>
            <a:r>
              <a:rPr lang="en-US" sz="3200" dirty="0" smtClean="0"/>
              <a:t>They are high on expectations, low on patience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Knowing YOUR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Who are your users?</a:t>
            </a:r>
          </a:p>
          <a:p>
            <a:r>
              <a:rPr lang="en-US" sz="3200" dirty="0" smtClean="0"/>
              <a:t>How would you rank them?</a:t>
            </a:r>
          </a:p>
          <a:p>
            <a:r>
              <a:rPr lang="en-US" sz="3200" dirty="0" smtClean="0"/>
              <a:t>Why are they coming to your website?</a:t>
            </a:r>
          </a:p>
          <a:p>
            <a:r>
              <a:rPr lang="en-US" sz="3200" dirty="0" smtClean="0"/>
              <a:t>What do you WANT them to do? </a:t>
            </a:r>
          </a:p>
          <a:p>
            <a:r>
              <a:rPr lang="en-US" sz="3200" dirty="0" smtClean="0"/>
              <a:t>Know? </a:t>
            </a:r>
          </a:p>
          <a:p>
            <a:r>
              <a:rPr lang="en-US" sz="3200" dirty="0" smtClean="0"/>
              <a:t>Think?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Classic Rock Concert 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5410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Every juke box and cover band in America can be heard playing “American Girl” or “Mary Jane’s Last Dance.”</a:t>
            </a:r>
          </a:p>
          <a:p>
            <a:r>
              <a:rPr lang="en-US" sz="2800" dirty="0" smtClean="0"/>
              <a:t>Tom Petty &amp; the Heartbreakers has a brand new album out which they are on tour to promote. </a:t>
            </a:r>
          </a:p>
          <a:p>
            <a:r>
              <a:rPr lang="en-US" sz="2800" dirty="0" smtClean="0"/>
              <a:t>How does one of the most popular bands in America cater to audience needs and the ‘selfish’ intentions? </a:t>
            </a:r>
          </a:p>
        </p:txBody>
      </p:sp>
      <p:pic>
        <p:nvPicPr>
          <p:cNvPr id="4" name="Picture 3" descr="tompet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2133600"/>
            <a:ext cx="2743200" cy="2724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Aiming at your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Prioritize your audience</a:t>
            </a:r>
          </a:p>
          <a:p>
            <a:r>
              <a:rPr lang="en-US" dirty="0" smtClean="0"/>
              <a:t>You cannot serve everyone’s needs equally on the homepage</a:t>
            </a:r>
          </a:p>
          <a:p>
            <a:r>
              <a:rPr lang="en-US" dirty="0" smtClean="0"/>
              <a:t>You CAN serve all your audiences in other ways</a:t>
            </a:r>
          </a:p>
          <a:p>
            <a:pPr lvl="1"/>
            <a:r>
              <a:rPr lang="en-US" dirty="0" smtClean="0"/>
              <a:t>Top-level – new visitors</a:t>
            </a:r>
          </a:p>
          <a:p>
            <a:pPr lvl="1"/>
            <a:r>
              <a:rPr lang="en-US" dirty="0" smtClean="0"/>
              <a:t>Deeper – repeat visitors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2358</TotalTime>
  <Words>1109</Words>
  <Application>Microsoft Office PowerPoint</Application>
  <PresentationFormat>On-screen Show (4:3)</PresentationFormat>
  <Paragraphs>158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Foundry</vt:lpstr>
      <vt:lpstr>Web Content Workshop</vt:lpstr>
      <vt:lpstr>PowerPoint Presentation</vt:lpstr>
      <vt:lpstr>Areas we’ll cover today</vt:lpstr>
      <vt:lpstr>User-Centered Content</vt:lpstr>
      <vt:lpstr>User-Centered Content</vt:lpstr>
      <vt:lpstr>Know your users in general</vt:lpstr>
      <vt:lpstr>Knowing YOUR Users</vt:lpstr>
      <vt:lpstr>Classic Rock Concert Analogy</vt:lpstr>
      <vt:lpstr>Aiming at your audience</vt:lpstr>
      <vt:lpstr>Activity</vt:lpstr>
      <vt:lpstr>Information Architecture and Navigation</vt:lpstr>
      <vt:lpstr>Informational Architecture 101</vt:lpstr>
      <vt:lpstr>Navigation</vt:lpstr>
      <vt:lpstr>Navigation Examples at a Glance</vt:lpstr>
      <vt:lpstr>Tips for Building a Good IA</vt:lpstr>
      <vt:lpstr>Activity</vt:lpstr>
      <vt:lpstr>Writing for the Web</vt:lpstr>
      <vt:lpstr>Before you write</vt:lpstr>
      <vt:lpstr>The Newspaper Approach</vt:lpstr>
      <vt:lpstr>Writing Tips</vt:lpstr>
      <vt:lpstr>Search Engine Optimization</vt:lpstr>
      <vt:lpstr>PowerPoint Presentation</vt:lpstr>
      <vt:lpstr>Keyword Exercise</vt:lpstr>
      <vt:lpstr>SEO Continued</vt:lpstr>
      <vt:lpstr>SEO Continued</vt:lpstr>
      <vt:lpstr>Formatting Web Content</vt:lpstr>
      <vt:lpstr>Formatting Tips for Web Writing</vt:lpstr>
      <vt:lpstr>Web No Nos</vt:lpstr>
      <vt:lpstr>Images</vt:lpstr>
      <vt:lpstr>Other Page Elements</vt:lpstr>
      <vt:lpstr>Activity </vt:lpstr>
      <vt:lpstr>Questions? </vt:lpstr>
    </vt:vector>
  </TitlesOfParts>
  <Company>Elizabethtown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Content Workshop</dc:title>
  <dc:creator>Elizabethtown College</dc:creator>
  <cp:lastModifiedBy>Elizabethtown College</cp:lastModifiedBy>
  <cp:revision>54</cp:revision>
  <dcterms:created xsi:type="dcterms:W3CDTF">2011-02-18T20:17:00Z</dcterms:created>
  <dcterms:modified xsi:type="dcterms:W3CDTF">2012-02-15T18:51:41Z</dcterms:modified>
</cp:coreProperties>
</file>