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7" r:id="rId2"/>
    <p:sldId id="258" r:id="rId3"/>
    <p:sldId id="273" r:id="rId4"/>
    <p:sldId id="263" r:id="rId5"/>
    <p:sldId id="261" r:id="rId6"/>
    <p:sldId id="268" r:id="rId7"/>
    <p:sldId id="580" r:id="rId8"/>
    <p:sldId id="581" r:id="rId9"/>
    <p:sldId id="582" r:id="rId10"/>
    <p:sldId id="583" r:id="rId11"/>
    <p:sldId id="584" r:id="rId12"/>
    <p:sldId id="585" r:id="rId13"/>
    <p:sldId id="594" r:id="rId14"/>
    <p:sldId id="269" r:id="rId15"/>
    <p:sldId id="576" r:id="rId16"/>
    <p:sldId id="595" r:id="rId17"/>
    <p:sldId id="578" r:id="rId18"/>
    <p:sldId id="537" r:id="rId1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68" d="100"/>
          <a:sy n="68" d="100"/>
        </p:scale>
        <p:origin x="54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909AFE0-A8BF-4B44-8925-4E50CA1E9128}" type="datetimeFigureOut">
              <a:rPr lang="en-US" smtClean="0"/>
              <a:t>3/11/2021</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8BFECC8D-6389-4B88-80A8-C1F951EF7BDC}" type="slidenum">
              <a:rPr lang="en-US" smtClean="0"/>
              <a:t>‹#›</a:t>
            </a:fld>
            <a:endParaRPr lang="en-US" dirty="0"/>
          </a:p>
        </p:txBody>
      </p:sp>
    </p:spTree>
    <p:extLst>
      <p:ext uri="{BB962C8B-B14F-4D97-AF65-F5344CB8AC3E}">
        <p14:creationId xmlns:p14="http://schemas.microsoft.com/office/powerpoint/2010/main" val="37737430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EFF4DEB-1D26-41AD-B57B-42474CE0EAD3}" type="datetimeFigureOut">
              <a:rPr lang="en-US" smtClean="0"/>
              <a:t>3/11/2021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644077F-2315-4452-8F47-715F753086BD}" type="slidenum">
              <a:rPr lang="en-US" smtClean="0"/>
              <a:t>‹#›</a:t>
            </a:fld>
            <a:endParaRPr lang="en-US" dirty="0"/>
          </a:p>
        </p:txBody>
      </p:sp>
    </p:spTree>
    <p:extLst>
      <p:ext uri="{BB962C8B-B14F-4D97-AF65-F5344CB8AC3E}">
        <p14:creationId xmlns:p14="http://schemas.microsoft.com/office/powerpoint/2010/main" val="737113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478" eaLnBrk="0" fontAlgn="base" hangingPunct="0">
              <a:spcBef>
                <a:spcPct val="30000"/>
              </a:spcBef>
              <a:spcAft>
                <a:spcPct val="0"/>
              </a:spcAft>
              <a:defRPr/>
            </a:pPr>
            <a:r>
              <a:rPr lang="en-US" dirty="0"/>
              <a:t>Tailor your </a:t>
            </a:r>
            <a:r>
              <a:rPr lang="en-US" baseline="0" dirty="0"/>
              <a:t>talking points based on your particular Starfish licenses and the benefits of each solution that most appeal to your audience</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16D3BF37-3EAD-47AE-8249-6589D0FE0635}" type="slidenum">
              <a:rPr lang="en-US" smtClean="0"/>
              <a:pPr>
                <a:defRPr/>
              </a:pPr>
              <a:t>2</a:t>
            </a:fld>
            <a:endParaRPr lang="en-US" dirty="0"/>
          </a:p>
        </p:txBody>
      </p:sp>
    </p:spTree>
    <p:extLst>
      <p:ext uri="{BB962C8B-B14F-4D97-AF65-F5344CB8AC3E}">
        <p14:creationId xmlns:p14="http://schemas.microsoft.com/office/powerpoint/2010/main" val="372061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6D3BF37-3EAD-47AE-8249-6589D0FE0635}" type="slidenum">
              <a:rPr lang="en-US" smtClean="0"/>
              <a:pPr>
                <a:defRPr/>
              </a:pPr>
              <a:t>11</a:t>
            </a:fld>
            <a:endParaRPr lang="en-US" dirty="0"/>
          </a:p>
        </p:txBody>
      </p:sp>
    </p:spTree>
    <p:extLst>
      <p:ext uri="{BB962C8B-B14F-4D97-AF65-F5344CB8AC3E}">
        <p14:creationId xmlns:p14="http://schemas.microsoft.com/office/powerpoint/2010/main" val="3590158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List resources you plan to offer</a:t>
            </a:r>
            <a:r>
              <a:rPr lang="en-US" baseline="0" dirty="0"/>
              <a:t> end users</a:t>
            </a:r>
            <a:endParaRPr lang="en-US" dirty="0"/>
          </a:p>
        </p:txBody>
      </p:sp>
      <p:sp>
        <p:nvSpPr>
          <p:cNvPr id="4" name="Slide Number Placeholder 3"/>
          <p:cNvSpPr>
            <a:spLocks noGrp="1"/>
          </p:cNvSpPr>
          <p:nvPr>
            <p:ph type="sldNum" sz="quarter" idx="10"/>
          </p:nvPr>
        </p:nvSpPr>
        <p:spPr/>
        <p:txBody>
          <a:bodyPr/>
          <a:lstStyle/>
          <a:p>
            <a:pPr>
              <a:defRPr/>
            </a:pPr>
            <a:fld id="{16D3BF37-3EAD-47AE-8249-6589D0FE0635}" type="slidenum">
              <a:rPr lang="en-US" smtClean="0"/>
              <a:pPr>
                <a:defRPr/>
              </a:pPr>
              <a:t>18</a:t>
            </a:fld>
            <a:endParaRPr lang="en-US" dirty="0"/>
          </a:p>
        </p:txBody>
      </p:sp>
    </p:spTree>
    <p:extLst>
      <p:ext uri="{BB962C8B-B14F-4D97-AF65-F5344CB8AC3E}">
        <p14:creationId xmlns:p14="http://schemas.microsoft.com/office/powerpoint/2010/main" val="2404310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AE8F0CBC-935F-4D8A-89CF-130CA8DED121}" type="datetimeFigureOut">
              <a:rPr lang="en-US" smtClean="0"/>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7BF27-56F9-47D7-9C13-423331138C9C}"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7398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8F0CBC-935F-4D8A-89CF-130CA8DED121}" type="datetimeFigureOut">
              <a:rPr lang="en-US" smtClean="0"/>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7BF27-56F9-47D7-9C13-423331138C9C}" type="slidenum">
              <a:rPr lang="en-US" smtClean="0"/>
              <a:t>‹#›</a:t>
            </a:fld>
            <a:endParaRPr lang="en-US" dirty="0"/>
          </a:p>
        </p:txBody>
      </p:sp>
    </p:spTree>
    <p:extLst>
      <p:ext uri="{BB962C8B-B14F-4D97-AF65-F5344CB8AC3E}">
        <p14:creationId xmlns:p14="http://schemas.microsoft.com/office/powerpoint/2010/main" val="3781644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8F0CBC-935F-4D8A-89CF-130CA8DED121}" type="datetimeFigureOut">
              <a:rPr lang="en-US" smtClean="0"/>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7BF27-56F9-47D7-9C13-423331138C9C}"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0805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8F0CBC-935F-4D8A-89CF-130CA8DED121}" type="datetimeFigureOut">
              <a:rPr lang="en-US" smtClean="0"/>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7BF27-56F9-47D7-9C13-423331138C9C}" type="slidenum">
              <a:rPr lang="en-US" smtClean="0"/>
              <a:t>‹#›</a:t>
            </a:fld>
            <a:endParaRPr lang="en-US" dirty="0"/>
          </a:p>
        </p:txBody>
      </p:sp>
    </p:spTree>
    <p:extLst>
      <p:ext uri="{BB962C8B-B14F-4D97-AF65-F5344CB8AC3E}">
        <p14:creationId xmlns:p14="http://schemas.microsoft.com/office/powerpoint/2010/main" val="1131688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E8F0CBC-935F-4D8A-89CF-130CA8DED121}" type="datetimeFigureOut">
              <a:rPr lang="en-US" smtClean="0"/>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57BF27-56F9-47D7-9C13-423331138C9C}"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3987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8F0CBC-935F-4D8A-89CF-130CA8DED121}" type="datetimeFigureOut">
              <a:rPr lang="en-US" smtClean="0"/>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57BF27-56F9-47D7-9C13-423331138C9C}" type="slidenum">
              <a:rPr lang="en-US" smtClean="0"/>
              <a:t>‹#›</a:t>
            </a:fld>
            <a:endParaRPr lang="en-US" dirty="0"/>
          </a:p>
        </p:txBody>
      </p:sp>
    </p:spTree>
    <p:extLst>
      <p:ext uri="{BB962C8B-B14F-4D97-AF65-F5344CB8AC3E}">
        <p14:creationId xmlns:p14="http://schemas.microsoft.com/office/powerpoint/2010/main" val="2509822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8F0CBC-935F-4D8A-89CF-130CA8DED121}" type="datetimeFigureOut">
              <a:rPr lang="en-US" smtClean="0"/>
              <a:t>3/11/2021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457BF27-56F9-47D7-9C13-423331138C9C}" type="slidenum">
              <a:rPr lang="en-US" smtClean="0"/>
              <a:t>‹#›</a:t>
            </a:fld>
            <a:endParaRPr lang="en-US" dirty="0"/>
          </a:p>
        </p:txBody>
      </p:sp>
    </p:spTree>
    <p:extLst>
      <p:ext uri="{BB962C8B-B14F-4D97-AF65-F5344CB8AC3E}">
        <p14:creationId xmlns:p14="http://schemas.microsoft.com/office/powerpoint/2010/main" val="394620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E8F0CBC-935F-4D8A-89CF-130CA8DED121}" type="datetimeFigureOut">
              <a:rPr lang="en-US" smtClean="0"/>
              <a:t>3/11/2021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457BF27-56F9-47D7-9C13-423331138C9C}" type="slidenum">
              <a:rPr lang="en-US" smtClean="0"/>
              <a:t>‹#›</a:t>
            </a:fld>
            <a:endParaRPr lang="en-US" dirty="0"/>
          </a:p>
        </p:txBody>
      </p:sp>
    </p:spTree>
    <p:extLst>
      <p:ext uri="{BB962C8B-B14F-4D97-AF65-F5344CB8AC3E}">
        <p14:creationId xmlns:p14="http://schemas.microsoft.com/office/powerpoint/2010/main" val="3523024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8F0CBC-935F-4D8A-89CF-130CA8DED121}" type="datetimeFigureOut">
              <a:rPr lang="en-US" smtClean="0"/>
              <a:t>3/11/2021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457BF27-56F9-47D7-9C13-423331138C9C}" type="slidenum">
              <a:rPr lang="en-US" smtClean="0"/>
              <a:t>‹#›</a:t>
            </a:fld>
            <a:endParaRPr lang="en-US" dirty="0"/>
          </a:p>
        </p:txBody>
      </p:sp>
    </p:spTree>
    <p:extLst>
      <p:ext uri="{BB962C8B-B14F-4D97-AF65-F5344CB8AC3E}">
        <p14:creationId xmlns:p14="http://schemas.microsoft.com/office/powerpoint/2010/main" val="3911159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E8F0CBC-935F-4D8A-89CF-130CA8DED121}" type="datetimeFigureOut">
              <a:rPr lang="en-US" smtClean="0"/>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57BF27-56F9-47D7-9C13-423331138C9C}" type="slidenum">
              <a:rPr lang="en-US" smtClean="0"/>
              <a:t>‹#›</a:t>
            </a:fld>
            <a:endParaRPr lang="en-US" dirty="0"/>
          </a:p>
        </p:txBody>
      </p:sp>
    </p:spTree>
    <p:extLst>
      <p:ext uri="{BB962C8B-B14F-4D97-AF65-F5344CB8AC3E}">
        <p14:creationId xmlns:p14="http://schemas.microsoft.com/office/powerpoint/2010/main" val="2001554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E8F0CBC-935F-4D8A-89CF-130CA8DED121}" type="datetimeFigureOut">
              <a:rPr lang="en-US" smtClean="0"/>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57BF27-56F9-47D7-9C13-423331138C9C}"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1778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E8F0CBC-935F-4D8A-89CF-130CA8DED121}" type="datetimeFigureOut">
              <a:rPr lang="en-US" smtClean="0"/>
              <a:t>3/11/2021</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457BF27-56F9-47D7-9C13-423331138C9C}" type="slidenum">
              <a:rPr lang="en-US" smtClean="0"/>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4312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mailto:starfish@etown.edu"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www.etown.edu/offices/advising/starfish.aspx"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mailto:starfish@etown.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Starfish at Elizabethtown college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87374" y="5143969"/>
            <a:ext cx="3057525" cy="1095375"/>
          </a:xfrm>
          <a:prstGeom prst="rect">
            <a:avLst/>
          </a:prstGeom>
        </p:spPr>
      </p:pic>
    </p:spTree>
    <p:extLst>
      <p:ext uri="{BB962C8B-B14F-4D97-AF65-F5344CB8AC3E}">
        <p14:creationId xmlns:p14="http://schemas.microsoft.com/office/powerpoint/2010/main" val="623038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4294967295"/>
          </p:nvPr>
        </p:nvSpPr>
        <p:spPr>
          <a:xfrm>
            <a:off x="352341" y="339124"/>
            <a:ext cx="8818563" cy="5334000"/>
          </a:xfrm>
        </p:spPr>
        <p:txBody>
          <a:bodyPr/>
          <a:lstStyle/>
          <a:p>
            <a:r>
              <a:rPr lang="en-US" sz="2400" dirty="0">
                <a:solidFill>
                  <a:schemeClr val="bg1"/>
                </a:solidFill>
              </a:rPr>
              <a:t>Enter the </a:t>
            </a:r>
            <a:r>
              <a:rPr lang="en-US" sz="2400" u="sng" dirty="0">
                <a:solidFill>
                  <a:schemeClr val="bg1"/>
                </a:solidFill>
                <a:hlinkClick r:id="rId2">
                  <a:extLst>
                    <a:ext uri="{A12FA001-AC4F-418D-AE19-62706E023703}">
                      <ahyp:hlinkClr xmlns:ahyp="http://schemas.microsoft.com/office/drawing/2018/hyperlinkcolor" val="tx"/>
                    </a:ext>
                  </a:extLst>
                </a:hlinkClick>
              </a:rPr>
              <a:t>starfish@etown.edu</a:t>
            </a:r>
            <a:r>
              <a:rPr lang="en-US" sz="2400" dirty="0">
                <a:solidFill>
                  <a:schemeClr val="bg1"/>
                </a:solidFill>
              </a:rPr>
              <a:t> email address in the To: line and select “</a:t>
            </a:r>
            <a:r>
              <a:rPr lang="en-US" sz="2400" b="1" dirty="0">
                <a:solidFill>
                  <a:schemeClr val="bg1"/>
                </a:solidFill>
              </a:rPr>
              <a:t>Full Details</a:t>
            </a:r>
            <a:r>
              <a:rPr lang="en-US" sz="2400" dirty="0">
                <a:solidFill>
                  <a:schemeClr val="bg1"/>
                </a:solidFill>
              </a:rPr>
              <a:t>”.  </a:t>
            </a:r>
            <a:r>
              <a:rPr lang="en-US" sz="2400" i="1" dirty="0">
                <a:solidFill>
                  <a:schemeClr val="bg1"/>
                </a:solidFill>
              </a:rPr>
              <a:t>*Note: Full details must be selected for this to work properly</a:t>
            </a:r>
            <a:r>
              <a:rPr lang="en-US" sz="2400" dirty="0">
                <a:solidFill>
                  <a:schemeClr val="bg1"/>
                </a:solidFill>
              </a:rPr>
              <a:t>.  Click send.</a:t>
            </a:r>
          </a:p>
          <a:p>
            <a:endParaRPr lang="en-US" dirty="0"/>
          </a:p>
        </p:txBody>
      </p:sp>
      <p:pic>
        <p:nvPicPr>
          <p:cNvPr id="5" name="Picture 4"/>
          <p:cNvPicPr/>
          <p:nvPr/>
        </p:nvPicPr>
        <p:blipFill>
          <a:blip r:embed="rId3">
            <a:extLst>
              <a:ext uri="{28A0092B-C50C-407E-A947-70E740481C1C}">
                <a14:useLocalDpi xmlns:a14="http://schemas.microsoft.com/office/drawing/2010/main" val="0"/>
              </a:ext>
            </a:extLst>
          </a:blip>
          <a:stretch>
            <a:fillRect/>
          </a:stretch>
        </p:blipFill>
        <p:spPr>
          <a:xfrm>
            <a:off x="2318412" y="1454869"/>
            <a:ext cx="7555175" cy="5224807"/>
          </a:xfrm>
          <a:prstGeom prst="rect">
            <a:avLst/>
          </a:prstGeom>
        </p:spPr>
      </p:pic>
    </p:spTree>
    <p:extLst>
      <p:ext uri="{BB962C8B-B14F-4D97-AF65-F5344CB8AC3E}">
        <p14:creationId xmlns:p14="http://schemas.microsoft.com/office/powerpoint/2010/main" val="778660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4294967295"/>
          </p:nvPr>
        </p:nvSpPr>
        <p:spPr>
          <a:xfrm>
            <a:off x="471341" y="1141151"/>
            <a:ext cx="10825748" cy="5334000"/>
          </a:xfrm>
        </p:spPr>
        <p:txBody>
          <a:bodyPr>
            <a:normAutofit fontScale="92500" lnSpcReduction="20000"/>
          </a:bodyPr>
          <a:lstStyle/>
          <a:p>
            <a:r>
              <a:rPr lang="en-US" sz="2400" b="1" u="sng" dirty="0">
                <a:solidFill>
                  <a:schemeClr val="bg1"/>
                </a:solidFill>
              </a:rPr>
              <a:t>Office Hours </a:t>
            </a:r>
            <a:endParaRPr lang="en-US" sz="2400" b="1" dirty="0">
              <a:solidFill>
                <a:schemeClr val="bg1"/>
              </a:solidFill>
            </a:endParaRPr>
          </a:p>
          <a:p>
            <a:pPr marL="0" indent="0">
              <a:buNone/>
            </a:pPr>
            <a:r>
              <a:rPr lang="en-US" sz="2400" dirty="0">
                <a:solidFill>
                  <a:schemeClr val="bg1"/>
                </a:solidFill>
              </a:rPr>
              <a:t>Select </a:t>
            </a:r>
            <a:r>
              <a:rPr lang="en-US" sz="2400" b="1" dirty="0">
                <a:solidFill>
                  <a:schemeClr val="bg1"/>
                </a:solidFill>
              </a:rPr>
              <a:t>Add Office Hours</a:t>
            </a:r>
            <a:r>
              <a:rPr lang="en-US" sz="2400" dirty="0">
                <a:solidFill>
                  <a:schemeClr val="bg1"/>
                </a:solidFill>
              </a:rPr>
              <a:t> near the top left under the Home tab to create a single or recurring set of office hours. </a:t>
            </a:r>
          </a:p>
          <a:p>
            <a:r>
              <a:rPr lang="en-US" sz="2400" dirty="0">
                <a:solidFill>
                  <a:schemeClr val="bg1"/>
                </a:solidFill>
              </a:rPr>
              <a:t>Tips on completing the </a:t>
            </a:r>
            <a:r>
              <a:rPr lang="en-US" sz="2400" b="1" dirty="0">
                <a:solidFill>
                  <a:schemeClr val="bg1"/>
                </a:solidFill>
              </a:rPr>
              <a:t>Add Office Hours</a:t>
            </a:r>
            <a:r>
              <a:rPr lang="en-US" sz="2400" dirty="0">
                <a:solidFill>
                  <a:schemeClr val="bg1"/>
                </a:solidFill>
              </a:rPr>
              <a:t> form: </a:t>
            </a:r>
          </a:p>
          <a:p>
            <a:pPr marL="0" indent="0">
              <a:buNone/>
            </a:pPr>
            <a:r>
              <a:rPr lang="en-US" sz="2400" b="1" dirty="0">
                <a:solidFill>
                  <a:schemeClr val="bg1"/>
                </a:solidFill>
              </a:rPr>
              <a:t>	Title:</a:t>
            </a:r>
            <a:r>
              <a:rPr lang="en-US" sz="2400" dirty="0">
                <a:solidFill>
                  <a:schemeClr val="bg1"/>
                </a:solidFill>
              </a:rPr>
              <a:t> Displays on your calendar to distinguish sets of office hours.</a:t>
            </a:r>
          </a:p>
          <a:p>
            <a:pPr marL="0" indent="0">
              <a:buNone/>
            </a:pPr>
            <a:r>
              <a:rPr lang="en-US" sz="2400" b="1" dirty="0">
                <a:solidFill>
                  <a:schemeClr val="bg1"/>
                </a:solidFill>
              </a:rPr>
              <a:t>	Where? - Type: </a:t>
            </a:r>
            <a:r>
              <a:rPr lang="en-US" sz="2400" dirty="0">
                <a:solidFill>
                  <a:schemeClr val="bg1"/>
                </a:solidFill>
              </a:rPr>
              <a:t>Options include in an office, on the phone or online, for example.</a:t>
            </a:r>
          </a:p>
          <a:p>
            <a:pPr marL="0" indent="0">
              <a:buNone/>
            </a:pPr>
            <a:r>
              <a:rPr lang="en-US" sz="2400" b="1" dirty="0">
                <a:solidFill>
                  <a:schemeClr val="bg1"/>
                </a:solidFill>
              </a:rPr>
              <a:t>	Office hours Type: </a:t>
            </a:r>
            <a:r>
              <a:rPr lang="en-US" sz="2400" dirty="0">
                <a:solidFill>
                  <a:schemeClr val="bg1"/>
                </a:solidFill>
              </a:rPr>
              <a:t>Options include scheduled, walk-ins or both.</a:t>
            </a:r>
          </a:p>
          <a:p>
            <a:pPr marL="0" indent="0">
              <a:buNone/>
            </a:pPr>
            <a:r>
              <a:rPr lang="en-US" sz="2400" b="1" dirty="0">
                <a:solidFill>
                  <a:schemeClr val="bg1"/>
                </a:solidFill>
              </a:rPr>
              <a:t>	Start/End Date Tab:</a:t>
            </a:r>
            <a:r>
              <a:rPr lang="en-US" sz="2400" dirty="0">
                <a:solidFill>
                  <a:schemeClr val="bg1"/>
                </a:solidFill>
              </a:rPr>
              <a:t> Select end date as “End of Term” then select term from 	dropdown list.</a:t>
            </a:r>
          </a:p>
          <a:p>
            <a:pPr marL="0" indent="0">
              <a:buNone/>
            </a:pPr>
            <a:endParaRPr lang="en-US" sz="2400" dirty="0">
              <a:solidFill>
                <a:schemeClr val="bg1"/>
              </a:solidFill>
            </a:endParaRPr>
          </a:p>
          <a:p>
            <a:r>
              <a:rPr lang="en-US" sz="2400" dirty="0">
                <a:solidFill>
                  <a:schemeClr val="bg1"/>
                </a:solidFill>
              </a:rPr>
              <a:t>Important Note: Once an office hour block is saved, you will </a:t>
            </a:r>
            <a:r>
              <a:rPr lang="en-US" sz="2400" b="1" i="1" dirty="0">
                <a:solidFill>
                  <a:schemeClr val="bg1"/>
                </a:solidFill>
              </a:rPr>
              <a:t>not</a:t>
            </a:r>
            <a:r>
              <a:rPr lang="en-US" sz="2400" dirty="0">
                <a:solidFill>
                  <a:schemeClr val="bg1"/>
                </a:solidFill>
              </a:rPr>
              <a:t> be able to edit weekdays on which it occurs or type of frequency (e.g. weekly).</a:t>
            </a:r>
          </a:p>
          <a:p>
            <a:pPr marL="0" indent="0">
              <a:buNone/>
            </a:pPr>
            <a:r>
              <a:rPr lang="en-US" sz="2400" dirty="0">
                <a:solidFill>
                  <a:schemeClr val="bg1"/>
                </a:solidFill>
              </a:rPr>
              <a:t> </a:t>
            </a:r>
          </a:p>
          <a:p>
            <a:pPr marL="0" indent="0">
              <a:buNone/>
            </a:pPr>
            <a:r>
              <a:rPr lang="en-US" sz="2400" dirty="0">
                <a:solidFill>
                  <a:schemeClr val="bg1"/>
                </a:solidFill>
              </a:rPr>
              <a:t>Click submit.</a:t>
            </a:r>
          </a:p>
          <a:p>
            <a:endParaRPr lang="en-US" dirty="0"/>
          </a:p>
        </p:txBody>
      </p:sp>
      <p:pic>
        <p:nvPicPr>
          <p:cNvPr id="5" name="Picture 4" descr="C:\Users\PATTYR~1\AppData\Local\Temp\SNAGHTML4ba77584.PNG"/>
          <p:cNvPicPr/>
          <p:nvPr/>
        </p:nvPicPr>
        <p:blipFill>
          <a:blip r:embed="rId3">
            <a:extLst>
              <a:ext uri="{28A0092B-C50C-407E-A947-70E740481C1C}">
                <a14:useLocalDpi xmlns:a14="http://schemas.microsoft.com/office/drawing/2010/main" val="0"/>
              </a:ext>
            </a:extLst>
          </a:blip>
          <a:srcRect/>
          <a:stretch>
            <a:fillRect/>
          </a:stretch>
        </p:blipFill>
        <p:spPr bwMode="auto">
          <a:xfrm>
            <a:off x="6886783" y="530763"/>
            <a:ext cx="2165032" cy="996886"/>
          </a:xfrm>
          <a:prstGeom prst="rect">
            <a:avLst/>
          </a:prstGeom>
          <a:noFill/>
          <a:ln>
            <a:noFill/>
          </a:ln>
        </p:spPr>
      </p:pic>
    </p:spTree>
    <p:extLst>
      <p:ext uri="{BB962C8B-B14F-4D97-AF65-F5344CB8AC3E}">
        <p14:creationId xmlns:p14="http://schemas.microsoft.com/office/powerpoint/2010/main" val="2317775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2300140" y="216816"/>
            <a:ext cx="5871548" cy="6389090"/>
          </a:xfrm>
          <a:prstGeom prst="rect">
            <a:avLst/>
          </a:prstGeom>
        </p:spPr>
      </p:pic>
    </p:spTree>
    <p:extLst>
      <p:ext uri="{BB962C8B-B14F-4D97-AF65-F5344CB8AC3E}">
        <p14:creationId xmlns:p14="http://schemas.microsoft.com/office/powerpoint/2010/main" val="2719412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4294967295"/>
          </p:nvPr>
        </p:nvSpPr>
        <p:spPr>
          <a:xfrm>
            <a:off x="1148348" y="762000"/>
            <a:ext cx="2462117" cy="5334000"/>
          </a:xfrm>
        </p:spPr>
        <p:txBody>
          <a:bodyPr>
            <a:normAutofit/>
          </a:bodyPr>
          <a:lstStyle/>
          <a:p>
            <a:r>
              <a:rPr lang="en-US" sz="2800" dirty="0">
                <a:solidFill>
                  <a:schemeClr val="bg1"/>
                </a:solidFill>
              </a:rPr>
              <a:t>Go back to Outlook calendar and find Office Hour blocks on calendar. </a:t>
            </a:r>
            <a:r>
              <a:rPr lang="en-US" sz="2800" b="1" dirty="0">
                <a:solidFill>
                  <a:schemeClr val="bg1"/>
                </a:solidFill>
              </a:rPr>
              <a:t>Right Click</a:t>
            </a:r>
            <a:r>
              <a:rPr lang="en-US" sz="2800" dirty="0">
                <a:solidFill>
                  <a:schemeClr val="bg1"/>
                </a:solidFill>
              </a:rPr>
              <a:t>, select </a:t>
            </a:r>
            <a:r>
              <a:rPr lang="en-US" sz="2800" b="1" dirty="0">
                <a:solidFill>
                  <a:schemeClr val="bg1"/>
                </a:solidFill>
              </a:rPr>
              <a:t>“Delete</a:t>
            </a:r>
            <a:r>
              <a:rPr lang="en-US" sz="2800" dirty="0">
                <a:solidFill>
                  <a:schemeClr val="bg1"/>
                </a:solidFill>
              </a:rPr>
              <a:t>” under </a:t>
            </a:r>
            <a:r>
              <a:rPr lang="en-US" sz="2800" b="1" dirty="0">
                <a:solidFill>
                  <a:schemeClr val="bg1"/>
                </a:solidFill>
              </a:rPr>
              <a:t>Series</a:t>
            </a:r>
            <a:r>
              <a:rPr lang="en-US" sz="2800" dirty="0">
                <a:solidFill>
                  <a:schemeClr val="bg1"/>
                </a:solidFill>
              </a:rPr>
              <a:t> event, </a:t>
            </a:r>
            <a:r>
              <a:rPr lang="en-US" sz="2800" b="1" u="sng" dirty="0">
                <a:solidFill>
                  <a:schemeClr val="bg1"/>
                </a:solidFill>
              </a:rPr>
              <a:t>“DO NOT SEND A RESPONSE” .</a:t>
            </a:r>
          </a:p>
          <a:p>
            <a:pPr marL="0" indent="0">
              <a:buNone/>
            </a:pPr>
            <a:endParaRPr lang="en-US" sz="2000" b="1" u="sng"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935" y="198970"/>
            <a:ext cx="4408699" cy="6526717"/>
          </a:xfrm>
          <a:prstGeom prst="rect">
            <a:avLst/>
          </a:prstGeom>
        </p:spPr>
      </p:pic>
    </p:spTree>
    <p:extLst>
      <p:ext uri="{BB962C8B-B14F-4D97-AF65-F5344CB8AC3E}">
        <p14:creationId xmlns:p14="http://schemas.microsoft.com/office/powerpoint/2010/main" val="2838867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1057619" y="382000"/>
            <a:ext cx="9771962" cy="707886"/>
          </a:xfrm>
          <a:prstGeom prst="rect">
            <a:avLst/>
          </a:prstGeom>
          <a:noFill/>
        </p:spPr>
        <p:txBody>
          <a:bodyPr wrap="square" rtlCol="0">
            <a:spAutoFit/>
          </a:bodyPr>
          <a:lstStyle/>
          <a:p>
            <a:pPr algn="ctr"/>
            <a:r>
              <a:rPr lang="en-US" sz="4000" dirty="0">
                <a:solidFill>
                  <a:schemeClr val="bg1"/>
                </a:solidFill>
              </a:rPr>
              <a:t>Utilizing Starfish to Inform Advising</a:t>
            </a:r>
          </a:p>
        </p:txBody>
      </p:sp>
      <p:sp>
        <p:nvSpPr>
          <p:cNvPr id="3" name="TextBox 2"/>
          <p:cNvSpPr txBox="1"/>
          <p:nvPr/>
        </p:nvSpPr>
        <p:spPr>
          <a:xfrm>
            <a:off x="571391" y="1213021"/>
            <a:ext cx="11303306" cy="5262979"/>
          </a:xfrm>
          <a:prstGeom prst="rect">
            <a:avLst/>
          </a:prstGeom>
          <a:noFill/>
        </p:spPr>
        <p:txBody>
          <a:bodyPr wrap="square" rtlCol="0">
            <a:spAutoFit/>
          </a:bodyPr>
          <a:lstStyle/>
          <a:p>
            <a:pPr marL="285750" indent="-285750">
              <a:buFont typeface="Arial" panose="020B0604020202020204" pitchFamily="34" charset="0"/>
              <a:buChar char="•"/>
            </a:pPr>
            <a:r>
              <a:rPr lang="en-US" sz="2800" dirty="0">
                <a:solidFill>
                  <a:schemeClr val="bg1"/>
                </a:solidFill>
              </a:rPr>
              <a:t>Select a student from your “Students” section of Starfish</a:t>
            </a:r>
          </a:p>
          <a:p>
            <a:pPr marL="285750" indent="-285750">
              <a:buFont typeface="Arial" panose="020B0604020202020204" pitchFamily="34" charset="0"/>
              <a:buChar char="•"/>
            </a:pPr>
            <a:r>
              <a:rPr lang="en-US" sz="2800" dirty="0">
                <a:solidFill>
                  <a:schemeClr val="bg1"/>
                </a:solidFill>
              </a:rPr>
              <a:t>View their profile</a:t>
            </a:r>
          </a:p>
          <a:p>
            <a:pPr marL="742950" lvl="1" indent="-285750">
              <a:buFont typeface="Arial" panose="020B0604020202020204" pitchFamily="34" charset="0"/>
              <a:buChar char="•"/>
            </a:pPr>
            <a:r>
              <a:rPr lang="en-US" sz="2800" dirty="0">
                <a:solidFill>
                  <a:schemeClr val="bg1"/>
                </a:solidFill>
              </a:rPr>
              <a:t>Do they have any additional contact information listed?</a:t>
            </a:r>
          </a:p>
          <a:p>
            <a:pPr marL="285750" indent="-285750">
              <a:buFont typeface="Arial" panose="020B0604020202020204" pitchFamily="34" charset="0"/>
              <a:buChar char="•"/>
            </a:pPr>
            <a:r>
              <a:rPr lang="en-US" sz="2800" dirty="0">
                <a:solidFill>
                  <a:schemeClr val="bg1"/>
                </a:solidFill>
              </a:rPr>
              <a:t>Discover what courses they are enrolled in.</a:t>
            </a:r>
          </a:p>
          <a:p>
            <a:pPr marL="285750" indent="-285750">
              <a:buFont typeface="Arial" panose="020B0604020202020204" pitchFamily="34" charset="0"/>
              <a:buChar char="•"/>
            </a:pPr>
            <a:r>
              <a:rPr lang="en-US" sz="2800" dirty="0">
                <a:solidFill>
                  <a:schemeClr val="bg1"/>
                </a:solidFill>
              </a:rPr>
              <a:t>What courses did they take in the past?</a:t>
            </a:r>
          </a:p>
          <a:p>
            <a:pPr marL="742950" lvl="1" indent="-285750">
              <a:buFont typeface="Arial" panose="020B0604020202020204" pitchFamily="34" charset="0"/>
              <a:buChar char="•"/>
            </a:pPr>
            <a:r>
              <a:rPr lang="en-US" sz="2800" dirty="0">
                <a:solidFill>
                  <a:schemeClr val="bg1"/>
                </a:solidFill>
              </a:rPr>
              <a:t>Did they withdrawal from any courses in the past?</a:t>
            </a:r>
          </a:p>
          <a:p>
            <a:pPr marL="285750" indent="-285750">
              <a:buFont typeface="Arial" panose="020B0604020202020204" pitchFamily="34" charset="0"/>
              <a:buChar char="•"/>
            </a:pPr>
            <a:r>
              <a:rPr lang="en-US" sz="2800" dirty="0">
                <a:solidFill>
                  <a:schemeClr val="bg1"/>
                </a:solidFill>
              </a:rPr>
              <a:t>Review active and resolved flags and Kudos</a:t>
            </a:r>
          </a:p>
          <a:p>
            <a:pPr marL="742950" lvl="1" indent="-285750">
              <a:buFont typeface="Arial" panose="020B0604020202020204" pitchFamily="34" charset="0"/>
              <a:buChar char="•"/>
            </a:pPr>
            <a:r>
              <a:rPr lang="en-US" sz="2800" dirty="0">
                <a:solidFill>
                  <a:schemeClr val="bg1"/>
                </a:solidFill>
              </a:rPr>
              <a:t>Do you notice any trends?</a:t>
            </a:r>
          </a:p>
          <a:p>
            <a:pPr marL="285750" indent="-285750">
              <a:buFont typeface="Arial" panose="020B0604020202020204" pitchFamily="34" charset="0"/>
              <a:buChar char="•"/>
            </a:pPr>
            <a:r>
              <a:rPr lang="en-US" sz="2800" dirty="0">
                <a:solidFill>
                  <a:schemeClr val="bg1"/>
                </a:solidFill>
              </a:rPr>
              <a:t>View their success network</a:t>
            </a:r>
          </a:p>
          <a:p>
            <a:pPr marL="742950" lvl="1" indent="-285750">
              <a:buFont typeface="Arial" panose="020B0604020202020204" pitchFamily="34" charset="0"/>
              <a:buChar char="•"/>
            </a:pPr>
            <a:r>
              <a:rPr lang="en-US" sz="2800" dirty="0">
                <a:solidFill>
                  <a:schemeClr val="bg1"/>
                </a:solidFill>
              </a:rPr>
              <a:t>Are they an athlete, a member of a group (Honors/Momentum)</a:t>
            </a:r>
          </a:p>
          <a:p>
            <a:pPr marL="285750" indent="-285750">
              <a:buFont typeface="Arial" panose="020B0604020202020204" pitchFamily="34" charset="0"/>
              <a:buChar char="•"/>
            </a:pPr>
            <a:r>
              <a:rPr lang="en-US" sz="2800" dirty="0">
                <a:solidFill>
                  <a:schemeClr val="bg1"/>
                </a:solidFill>
              </a:rPr>
              <a:t>Review their letter of introduction or Major &amp; Career Reflection Activity if applicable.</a:t>
            </a:r>
          </a:p>
        </p:txBody>
      </p:sp>
    </p:spTree>
    <p:extLst>
      <p:ext uri="{BB962C8B-B14F-4D97-AF65-F5344CB8AC3E}">
        <p14:creationId xmlns:p14="http://schemas.microsoft.com/office/powerpoint/2010/main" val="3752139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739B6B4-EA59-41C5-BBD9-9D294BF3F395}"/>
              </a:ext>
            </a:extLst>
          </p:cNvPr>
          <p:cNvPicPr>
            <a:picLocks noChangeAspect="1"/>
          </p:cNvPicPr>
          <p:nvPr/>
        </p:nvPicPr>
        <p:blipFill rotWithShape="1">
          <a:blip r:embed="rId2">
            <a:extLst>
              <a:ext uri="{28A0092B-C50C-407E-A947-70E740481C1C}">
                <a14:useLocalDpi xmlns:a14="http://schemas.microsoft.com/office/drawing/2010/main" val="0"/>
              </a:ext>
            </a:extLst>
          </a:blip>
          <a:srcRect r="20129"/>
          <a:stretch/>
        </p:blipFill>
        <p:spPr>
          <a:xfrm>
            <a:off x="320511" y="1301090"/>
            <a:ext cx="11290238" cy="3600849"/>
          </a:xfrm>
          <a:prstGeom prst="rect">
            <a:avLst/>
          </a:prstGeom>
        </p:spPr>
      </p:pic>
      <p:sp>
        <p:nvSpPr>
          <p:cNvPr id="4" name="Rectangle 3">
            <a:extLst>
              <a:ext uri="{FF2B5EF4-FFF2-40B4-BE49-F238E27FC236}">
                <a16:creationId xmlns:a16="http://schemas.microsoft.com/office/drawing/2014/main" id="{77232B3D-DC78-4421-AB81-E712DD74E121}"/>
              </a:ext>
            </a:extLst>
          </p:cNvPr>
          <p:cNvSpPr/>
          <p:nvPr/>
        </p:nvSpPr>
        <p:spPr>
          <a:xfrm>
            <a:off x="1074655" y="3346515"/>
            <a:ext cx="744717" cy="318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1648E2E8-A0E4-4818-9E1E-6346D9F68D6C}"/>
              </a:ext>
            </a:extLst>
          </p:cNvPr>
          <p:cNvSpPr/>
          <p:nvPr/>
        </p:nvSpPr>
        <p:spPr>
          <a:xfrm>
            <a:off x="1074655" y="3747154"/>
            <a:ext cx="744717" cy="318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C43AAA1-997D-4549-AE26-493F16062F33}"/>
              </a:ext>
            </a:extLst>
          </p:cNvPr>
          <p:cNvSpPr/>
          <p:nvPr/>
        </p:nvSpPr>
        <p:spPr>
          <a:xfrm>
            <a:off x="1074655" y="4165468"/>
            <a:ext cx="744717" cy="318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24B4F64D-5A6D-487F-A141-604DA0DAFC58}"/>
              </a:ext>
            </a:extLst>
          </p:cNvPr>
          <p:cNvSpPr/>
          <p:nvPr/>
        </p:nvSpPr>
        <p:spPr>
          <a:xfrm>
            <a:off x="1074655" y="4625026"/>
            <a:ext cx="744717" cy="318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522F9F3-D627-4301-B05F-17FD7C537C26}"/>
              </a:ext>
            </a:extLst>
          </p:cNvPr>
          <p:cNvSpPr/>
          <p:nvPr/>
        </p:nvSpPr>
        <p:spPr>
          <a:xfrm>
            <a:off x="4714972" y="3364190"/>
            <a:ext cx="893976" cy="318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341A544-28FA-4A85-B557-7796BD8BE955}"/>
              </a:ext>
            </a:extLst>
          </p:cNvPr>
          <p:cNvSpPr/>
          <p:nvPr/>
        </p:nvSpPr>
        <p:spPr>
          <a:xfrm>
            <a:off x="4714972" y="3743619"/>
            <a:ext cx="893976" cy="318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78AD157-9DB3-461F-8E67-8156A6D30E3F}"/>
              </a:ext>
            </a:extLst>
          </p:cNvPr>
          <p:cNvSpPr/>
          <p:nvPr/>
        </p:nvSpPr>
        <p:spPr>
          <a:xfrm>
            <a:off x="4714972" y="4153684"/>
            <a:ext cx="893976" cy="318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669EC6BD-8F13-42E5-9D61-3326F9292EC7}"/>
              </a:ext>
            </a:extLst>
          </p:cNvPr>
          <p:cNvSpPr/>
          <p:nvPr/>
        </p:nvSpPr>
        <p:spPr>
          <a:xfrm>
            <a:off x="4729896" y="4563749"/>
            <a:ext cx="973319" cy="318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EAF30AE2-BE35-4BAD-8D50-361001408E68}"/>
              </a:ext>
            </a:extLst>
          </p:cNvPr>
          <p:cNvSpPr/>
          <p:nvPr/>
        </p:nvSpPr>
        <p:spPr>
          <a:xfrm>
            <a:off x="4807670" y="2187019"/>
            <a:ext cx="1385740" cy="74707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B1AC3AC0-BBEF-4D97-AAB8-4B0A0FB0628B}"/>
              </a:ext>
            </a:extLst>
          </p:cNvPr>
          <p:cNvSpPr txBox="1"/>
          <p:nvPr/>
        </p:nvSpPr>
        <p:spPr>
          <a:xfrm>
            <a:off x="622169" y="339365"/>
            <a:ext cx="6391373" cy="646331"/>
          </a:xfrm>
          <a:prstGeom prst="rect">
            <a:avLst/>
          </a:prstGeom>
          <a:noFill/>
        </p:spPr>
        <p:txBody>
          <a:bodyPr wrap="square" rtlCol="0">
            <a:spAutoFit/>
          </a:bodyPr>
          <a:lstStyle/>
          <a:p>
            <a:r>
              <a:rPr lang="en-US" sz="3600" dirty="0">
                <a:solidFill>
                  <a:schemeClr val="bg1"/>
                </a:solidFill>
              </a:rPr>
              <a:t>Navigating your student list</a:t>
            </a:r>
          </a:p>
        </p:txBody>
      </p:sp>
      <p:sp>
        <p:nvSpPr>
          <p:cNvPr id="14" name="Oval 13">
            <a:extLst>
              <a:ext uri="{FF2B5EF4-FFF2-40B4-BE49-F238E27FC236}">
                <a16:creationId xmlns:a16="http://schemas.microsoft.com/office/drawing/2014/main" id="{83150E72-FF3E-44B9-A62B-E6C220B09427}"/>
              </a:ext>
            </a:extLst>
          </p:cNvPr>
          <p:cNvSpPr/>
          <p:nvPr/>
        </p:nvSpPr>
        <p:spPr>
          <a:xfrm>
            <a:off x="3346515" y="1498862"/>
            <a:ext cx="1593130" cy="62688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DEC96640-53A1-4F28-8F44-1AFBD2892B18}"/>
              </a:ext>
            </a:extLst>
          </p:cNvPr>
          <p:cNvSpPr/>
          <p:nvPr/>
        </p:nvSpPr>
        <p:spPr>
          <a:xfrm>
            <a:off x="9946849" y="1464688"/>
            <a:ext cx="1593130" cy="62688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val 1">
            <a:extLst>
              <a:ext uri="{FF2B5EF4-FFF2-40B4-BE49-F238E27FC236}">
                <a16:creationId xmlns:a16="http://schemas.microsoft.com/office/drawing/2014/main" id="{44A223A3-34E8-4192-BD31-C312A04E95C9}"/>
              </a:ext>
            </a:extLst>
          </p:cNvPr>
          <p:cNvSpPr/>
          <p:nvPr/>
        </p:nvSpPr>
        <p:spPr>
          <a:xfrm>
            <a:off x="893851" y="3184843"/>
            <a:ext cx="1089061" cy="59590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C8D41CB5-D373-4A0A-B446-FCB1BC004EE7}"/>
              </a:ext>
            </a:extLst>
          </p:cNvPr>
          <p:cNvSpPr txBox="1"/>
          <p:nvPr/>
        </p:nvSpPr>
        <p:spPr>
          <a:xfrm>
            <a:off x="2150582" y="3253041"/>
            <a:ext cx="2188396" cy="646331"/>
          </a:xfrm>
          <a:prstGeom prst="rect">
            <a:avLst/>
          </a:prstGeom>
          <a:noFill/>
        </p:spPr>
        <p:txBody>
          <a:bodyPr wrap="square" rtlCol="0">
            <a:spAutoFit/>
          </a:bodyPr>
          <a:lstStyle/>
          <a:p>
            <a:r>
              <a:rPr lang="en-US" dirty="0"/>
              <a:t>Select Students name to view profile</a:t>
            </a:r>
          </a:p>
        </p:txBody>
      </p:sp>
    </p:spTree>
    <p:extLst>
      <p:ext uri="{BB962C8B-B14F-4D97-AF65-F5344CB8AC3E}">
        <p14:creationId xmlns:p14="http://schemas.microsoft.com/office/powerpoint/2010/main" val="570644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9C1A92B-7C24-4C64-B74B-BF6CEA79383B}"/>
              </a:ext>
            </a:extLst>
          </p:cNvPr>
          <p:cNvSpPr txBox="1"/>
          <p:nvPr/>
        </p:nvSpPr>
        <p:spPr>
          <a:xfrm>
            <a:off x="1160980" y="390418"/>
            <a:ext cx="9750175" cy="707886"/>
          </a:xfrm>
          <a:prstGeom prst="rect">
            <a:avLst/>
          </a:prstGeom>
          <a:noFill/>
        </p:spPr>
        <p:txBody>
          <a:bodyPr wrap="square" rtlCol="0">
            <a:spAutoFit/>
          </a:bodyPr>
          <a:lstStyle/>
          <a:p>
            <a:pPr algn="ctr"/>
            <a:r>
              <a:rPr lang="en-US" sz="4000" dirty="0">
                <a:solidFill>
                  <a:schemeClr val="bg1"/>
                </a:solidFill>
              </a:rPr>
              <a:t>Student Facing Comments</a:t>
            </a:r>
          </a:p>
        </p:txBody>
      </p:sp>
      <p:sp>
        <p:nvSpPr>
          <p:cNvPr id="3" name="TextBox 2">
            <a:extLst>
              <a:ext uri="{FF2B5EF4-FFF2-40B4-BE49-F238E27FC236}">
                <a16:creationId xmlns:a16="http://schemas.microsoft.com/office/drawing/2014/main" id="{E912AFFC-3914-4B9D-85C7-00B710129A3B}"/>
              </a:ext>
            </a:extLst>
          </p:cNvPr>
          <p:cNvSpPr txBox="1"/>
          <p:nvPr/>
        </p:nvSpPr>
        <p:spPr>
          <a:xfrm>
            <a:off x="304800" y="1108578"/>
            <a:ext cx="11507056" cy="5539978"/>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chemeClr val="bg1"/>
                </a:solidFill>
              </a:rPr>
              <a:t>Address the student </a:t>
            </a:r>
          </a:p>
          <a:p>
            <a:pPr marL="285750" indent="-285750">
              <a:buFont typeface="Arial" panose="020B0604020202020204" pitchFamily="34" charset="0"/>
              <a:buChar char="•"/>
            </a:pPr>
            <a:r>
              <a:rPr lang="en-US" sz="2400" dirty="0">
                <a:solidFill>
                  <a:schemeClr val="bg1"/>
                </a:solidFill>
              </a:rPr>
              <a:t>State your concern</a:t>
            </a:r>
          </a:p>
          <a:p>
            <a:pPr marL="285750" indent="-285750">
              <a:buFont typeface="Arial" panose="020B0604020202020204" pitchFamily="34" charset="0"/>
              <a:buChar char="•"/>
            </a:pPr>
            <a:r>
              <a:rPr lang="en-US" sz="2400" dirty="0">
                <a:solidFill>
                  <a:schemeClr val="bg1"/>
                </a:solidFill>
              </a:rPr>
              <a:t>Provide any data</a:t>
            </a:r>
          </a:p>
          <a:p>
            <a:pPr marL="285750" indent="-285750">
              <a:buFont typeface="Arial" panose="020B0604020202020204" pitchFamily="34" charset="0"/>
              <a:buChar char="•"/>
            </a:pPr>
            <a:r>
              <a:rPr lang="en-US" sz="2400" dirty="0">
                <a:solidFill>
                  <a:schemeClr val="bg1"/>
                </a:solidFill>
              </a:rPr>
              <a:t>Close by offering support and asking student to be in touch</a:t>
            </a:r>
          </a:p>
          <a:p>
            <a:pPr marL="285750" indent="-285750">
              <a:buFont typeface="Arial" panose="020B0604020202020204" pitchFamily="34" charset="0"/>
              <a:buChar char="•"/>
            </a:pPr>
            <a:r>
              <a:rPr lang="en-US" sz="2400" dirty="0">
                <a:solidFill>
                  <a:schemeClr val="bg1"/>
                </a:solidFill>
              </a:rPr>
              <a:t>Use positive growth mindset language throughout</a:t>
            </a:r>
          </a:p>
          <a:p>
            <a:pPr marL="285750" indent="-285750">
              <a:buFont typeface="Arial" panose="020B0604020202020204" pitchFamily="34" charset="0"/>
              <a:buChar char="•"/>
            </a:pPr>
            <a:endParaRPr lang="en-US" sz="2400" dirty="0">
              <a:solidFill>
                <a:schemeClr val="bg1"/>
              </a:solidFill>
            </a:endParaRPr>
          </a:p>
          <a:p>
            <a:pPr marL="285750" indent="-285750">
              <a:buFont typeface="Arial" panose="020B0604020202020204" pitchFamily="34" charset="0"/>
              <a:buChar char="•"/>
            </a:pPr>
            <a:r>
              <a:rPr lang="en-US" sz="2400" dirty="0">
                <a:solidFill>
                  <a:schemeClr val="bg1"/>
                </a:solidFill>
              </a:rPr>
              <a:t>Example:</a:t>
            </a:r>
          </a:p>
          <a:p>
            <a:pPr marL="742950" lvl="1" indent="-285750">
              <a:buFont typeface="Arial" panose="020B0604020202020204" pitchFamily="34" charset="0"/>
              <a:buChar char="•"/>
            </a:pPr>
            <a:r>
              <a:rPr lang="en-US" sz="2400" dirty="0">
                <a:solidFill>
                  <a:schemeClr val="bg1"/>
                </a:solidFill>
              </a:rPr>
              <a:t>Michelle, I’m concerned about your attendance and progress in this course, we’ve missed you the last 3 classes.  Please be in touch with me, I want you to be successful.</a:t>
            </a:r>
          </a:p>
          <a:p>
            <a:pPr marL="742950" lvl="1" indent="-285750">
              <a:buFont typeface="Arial" panose="020B0604020202020204" pitchFamily="34" charset="0"/>
              <a:buChar char="•"/>
            </a:pPr>
            <a:r>
              <a:rPr lang="en-US" sz="2400" dirty="0">
                <a:solidFill>
                  <a:schemeClr val="bg1"/>
                </a:solidFill>
              </a:rPr>
              <a:t>Michelle, I’m checking in because it’s now been 3 classes since I last saw you and you missed our chapter 4 quiz today.  I’m reaching out to confirm if you are still planning on taking the class, if you need any additional support, and if there are any barriers to you participating at this time.  Please let me know how I can support you and aid in your success.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640111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7C37828-8840-4958-8D6D-AC162BC04A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8723" y="4098374"/>
            <a:ext cx="7003300" cy="2588176"/>
          </a:xfrm>
          <a:prstGeom prst="rect">
            <a:avLst/>
          </a:prstGeom>
        </p:spPr>
      </p:pic>
      <p:sp>
        <p:nvSpPr>
          <p:cNvPr id="4" name="TextBox 3">
            <a:extLst>
              <a:ext uri="{FF2B5EF4-FFF2-40B4-BE49-F238E27FC236}">
                <a16:creationId xmlns:a16="http://schemas.microsoft.com/office/drawing/2014/main" id="{51219E43-8364-4442-8813-FFB706414A0F}"/>
              </a:ext>
            </a:extLst>
          </p:cNvPr>
          <p:cNvSpPr txBox="1"/>
          <p:nvPr/>
        </p:nvSpPr>
        <p:spPr>
          <a:xfrm>
            <a:off x="429317" y="171450"/>
            <a:ext cx="10667308" cy="830997"/>
          </a:xfrm>
          <a:prstGeom prst="rect">
            <a:avLst/>
          </a:prstGeom>
          <a:noFill/>
        </p:spPr>
        <p:txBody>
          <a:bodyPr wrap="square" rtlCol="0">
            <a:spAutoFit/>
          </a:bodyPr>
          <a:lstStyle/>
          <a:p>
            <a:r>
              <a:rPr lang="en-US" sz="4800" dirty="0">
                <a:solidFill>
                  <a:schemeClr val="bg1"/>
                </a:solidFill>
              </a:rPr>
              <a:t>Resolving a flag &amp; Closing the Loop</a:t>
            </a:r>
          </a:p>
        </p:txBody>
      </p:sp>
      <p:pic>
        <p:nvPicPr>
          <p:cNvPr id="5" name="Picture 4">
            <a:extLst>
              <a:ext uri="{FF2B5EF4-FFF2-40B4-BE49-F238E27FC236}">
                <a16:creationId xmlns:a16="http://schemas.microsoft.com/office/drawing/2014/main" id="{D449AAB2-7746-4D5A-AD98-0B954BD134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8723" y="1002447"/>
            <a:ext cx="8953960" cy="2794144"/>
          </a:xfrm>
          <a:prstGeom prst="rect">
            <a:avLst/>
          </a:prstGeom>
        </p:spPr>
      </p:pic>
      <p:sp>
        <p:nvSpPr>
          <p:cNvPr id="6" name="TextBox 5">
            <a:extLst>
              <a:ext uri="{FF2B5EF4-FFF2-40B4-BE49-F238E27FC236}">
                <a16:creationId xmlns:a16="http://schemas.microsoft.com/office/drawing/2014/main" id="{611DF1DB-F8FA-47E2-933C-D8BC6FA57BB3}"/>
              </a:ext>
            </a:extLst>
          </p:cNvPr>
          <p:cNvSpPr txBox="1"/>
          <p:nvPr/>
        </p:nvSpPr>
        <p:spPr>
          <a:xfrm>
            <a:off x="191676" y="1228397"/>
            <a:ext cx="2531321" cy="4708981"/>
          </a:xfrm>
          <a:prstGeom prst="rect">
            <a:avLst/>
          </a:prstGeom>
          <a:noFill/>
        </p:spPr>
        <p:txBody>
          <a:bodyPr wrap="square" rtlCol="0">
            <a:spAutoFit/>
          </a:bodyPr>
          <a:lstStyle/>
          <a:p>
            <a:r>
              <a:rPr lang="en-US" sz="2000" dirty="0">
                <a:solidFill>
                  <a:schemeClr val="bg1"/>
                </a:solidFill>
              </a:rPr>
              <a:t>To resolve a flag, go to “Students”, “Tracking”, Select the box next to the name of the student and flag/Kudo you want to resolve and then select “Resolve”.</a:t>
            </a:r>
          </a:p>
          <a:p>
            <a:endParaRPr lang="en-US" sz="2000" dirty="0">
              <a:solidFill>
                <a:schemeClr val="bg1"/>
              </a:solidFill>
            </a:endParaRPr>
          </a:p>
          <a:p>
            <a:endParaRPr lang="en-US" sz="2000" dirty="0">
              <a:solidFill>
                <a:schemeClr val="bg1"/>
              </a:solidFill>
            </a:endParaRPr>
          </a:p>
          <a:p>
            <a:r>
              <a:rPr lang="en-US" sz="2000" dirty="0">
                <a:solidFill>
                  <a:schemeClr val="bg1"/>
                </a:solidFill>
              </a:rPr>
              <a:t>You will have options for why you’d like to Close this flag and the ability to enter comments if you wish.</a:t>
            </a:r>
          </a:p>
        </p:txBody>
      </p:sp>
    </p:spTree>
    <p:extLst>
      <p:ext uri="{BB962C8B-B14F-4D97-AF65-F5344CB8AC3E}">
        <p14:creationId xmlns:p14="http://schemas.microsoft.com/office/powerpoint/2010/main" val="5969882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r>
              <a:rPr lang="en-US" dirty="0"/>
              <a:t>Slide </a:t>
            </a:r>
            <a:fld id="{C246F192-CE18-4F15-835E-9748F7FA596E}" type="slidenum">
              <a:rPr lang="en-US" smtClean="0"/>
              <a:pPr>
                <a:defRPr/>
              </a:pPr>
              <a:t>18</a:t>
            </a:fld>
            <a:endParaRPr lang="en-US" dirty="0"/>
          </a:p>
        </p:txBody>
      </p:sp>
      <p:sp>
        <p:nvSpPr>
          <p:cNvPr id="14338" name="Title 1"/>
          <p:cNvSpPr>
            <a:spLocks noGrp="1"/>
          </p:cNvSpPr>
          <p:nvPr>
            <p:ph type="title" idx="4294967295"/>
          </p:nvPr>
        </p:nvSpPr>
        <p:spPr>
          <a:xfrm>
            <a:off x="235670" y="350118"/>
            <a:ext cx="9720263" cy="1498600"/>
          </a:xfrm>
        </p:spPr>
        <p:txBody>
          <a:bodyPr/>
          <a:lstStyle/>
          <a:p>
            <a:r>
              <a:rPr lang="en-US" dirty="0">
                <a:solidFill>
                  <a:schemeClr val="bg1"/>
                </a:solidFill>
              </a:rPr>
              <a:t>Resources &amp; Support</a:t>
            </a:r>
          </a:p>
        </p:txBody>
      </p:sp>
      <p:sp>
        <p:nvSpPr>
          <p:cNvPr id="14339" name="Content Placeholder 2"/>
          <p:cNvSpPr>
            <a:spLocks noGrp="1"/>
          </p:cNvSpPr>
          <p:nvPr>
            <p:ph idx="4294967295"/>
          </p:nvPr>
        </p:nvSpPr>
        <p:spPr>
          <a:xfrm>
            <a:off x="2045617" y="1476112"/>
            <a:ext cx="8440738" cy="5268912"/>
          </a:xfrm>
        </p:spPr>
        <p:txBody>
          <a:bodyPr/>
          <a:lstStyle/>
          <a:p>
            <a:pPr marL="0" indent="0">
              <a:buClrTx/>
              <a:buNone/>
            </a:pPr>
            <a:r>
              <a:rPr lang="en-US" sz="2500" b="1" dirty="0">
                <a:solidFill>
                  <a:schemeClr val="bg1"/>
                </a:solidFill>
                <a:cs typeface="MV Boli" pitchFamily="2" charset="0"/>
              </a:rPr>
              <a:t>Etown Website &amp; Newsletters:</a:t>
            </a:r>
            <a:endParaRPr lang="en-US" sz="2500" b="1" dirty="0">
              <a:solidFill>
                <a:schemeClr val="bg1"/>
              </a:solidFill>
              <a:cs typeface="MV Boli" pitchFamily="2" charset="0"/>
              <a:hlinkClick r:id="rId3">
                <a:extLst>
                  <a:ext uri="{A12FA001-AC4F-418D-AE19-62706E023703}">
                    <ahyp:hlinkClr xmlns:ahyp="http://schemas.microsoft.com/office/drawing/2018/hyperlinkcolor" val="tx"/>
                  </a:ext>
                </a:extLst>
              </a:hlinkClick>
            </a:endParaRPr>
          </a:p>
          <a:p>
            <a:pPr marL="0" indent="0">
              <a:buClrTx/>
              <a:buNone/>
            </a:pPr>
            <a:r>
              <a:rPr lang="en-US" sz="2800" u="sng" dirty="0">
                <a:solidFill>
                  <a:schemeClr val="bg1"/>
                </a:solidFill>
                <a:hlinkClick r:id="rId3">
                  <a:extLst>
                    <a:ext uri="{A12FA001-AC4F-418D-AE19-62706E023703}">
                      <ahyp:hlinkClr xmlns:ahyp="http://schemas.microsoft.com/office/drawing/2018/hyperlinkcolor" val="tx"/>
                    </a:ext>
                  </a:extLst>
                </a:hlinkClick>
              </a:rPr>
              <a:t>http://www.etown.edu/offices/advising/starfish.aspx</a:t>
            </a:r>
            <a:r>
              <a:rPr lang="en-US" sz="2800" dirty="0">
                <a:solidFill>
                  <a:schemeClr val="bg1"/>
                </a:solidFill>
              </a:rPr>
              <a:t> </a:t>
            </a:r>
          </a:p>
          <a:p>
            <a:pPr marL="0" indent="0">
              <a:buClrTx/>
              <a:buNone/>
            </a:pPr>
            <a:endParaRPr lang="en-US" sz="2500" b="1" dirty="0">
              <a:solidFill>
                <a:schemeClr val="bg1"/>
              </a:solidFill>
            </a:endParaRPr>
          </a:p>
          <a:p>
            <a:pPr marL="0" indent="0">
              <a:buClrTx/>
              <a:buNone/>
            </a:pPr>
            <a:r>
              <a:rPr lang="en-US" sz="2500" b="1" dirty="0">
                <a:solidFill>
                  <a:schemeClr val="bg1"/>
                </a:solidFill>
                <a:cs typeface="MV Boli" pitchFamily="2" charset="0"/>
              </a:rPr>
              <a:t>Within Starfish:</a:t>
            </a:r>
          </a:p>
          <a:p>
            <a:pPr lvl="1">
              <a:spcBef>
                <a:spcPts val="1200"/>
              </a:spcBef>
              <a:buClrTx/>
              <a:buFont typeface="Arial" panose="020B0604020202020204" pitchFamily="34" charset="0"/>
              <a:buChar char="•"/>
            </a:pPr>
            <a:r>
              <a:rPr lang="en-US" sz="2100" dirty="0">
                <a:solidFill>
                  <a:schemeClr val="bg1"/>
                </a:solidFill>
                <a:cs typeface="MV Boli" pitchFamily="2" charset="0"/>
              </a:rPr>
              <a:t>Help Menu in upper right next to your name</a:t>
            </a:r>
          </a:p>
          <a:p>
            <a:pPr lvl="1">
              <a:spcBef>
                <a:spcPts val="1200"/>
              </a:spcBef>
              <a:buClrTx/>
              <a:buFont typeface="Arial" panose="020B0604020202020204" pitchFamily="34" charset="0"/>
              <a:buChar char="•"/>
            </a:pPr>
            <a:r>
              <a:rPr lang="en-US" sz="2100" dirty="0">
                <a:solidFill>
                  <a:schemeClr val="bg1"/>
                </a:solidFill>
                <a:cs typeface="MV Boli" pitchFamily="2" charset="0"/>
              </a:rPr>
              <a:t>Help Library links to help guides with step-by-step instructions for everything Starfish</a:t>
            </a:r>
          </a:p>
          <a:p>
            <a:pPr marL="0" indent="0">
              <a:buClrTx/>
              <a:buNone/>
            </a:pPr>
            <a:r>
              <a:rPr lang="en-US" sz="2500" dirty="0">
                <a:solidFill>
                  <a:schemeClr val="bg1"/>
                </a:solidFill>
                <a:cs typeface="MV Boli" pitchFamily="2" charset="0"/>
              </a:rPr>
              <a:t>For additional support, contact </a:t>
            </a:r>
            <a:r>
              <a:rPr lang="en-US" sz="2500" dirty="0">
                <a:solidFill>
                  <a:schemeClr val="bg1"/>
                </a:solidFill>
                <a:cs typeface="MV Boli" pitchFamily="2" charset="0"/>
                <a:hlinkClick r:id="rId4">
                  <a:extLst>
                    <a:ext uri="{A12FA001-AC4F-418D-AE19-62706E023703}">
                      <ahyp:hlinkClr xmlns:ahyp="http://schemas.microsoft.com/office/drawing/2018/hyperlinkcolor" val="tx"/>
                    </a:ext>
                  </a:extLst>
                </a:hlinkClick>
              </a:rPr>
              <a:t>starfish@etown.edu</a:t>
            </a:r>
            <a:endParaRPr lang="en-US" sz="2500" dirty="0">
              <a:solidFill>
                <a:schemeClr val="bg1"/>
              </a:solidFill>
              <a:cs typeface="MV Boli" pitchFamily="2" charset="0"/>
            </a:endParaRPr>
          </a:p>
          <a:p>
            <a:pPr>
              <a:buClr>
                <a:schemeClr val="bg1"/>
              </a:buClr>
              <a:buFont typeface="MV Boli" pitchFamily="2" charset="0"/>
              <a:buChar char="–"/>
            </a:pPr>
            <a:endParaRPr lang="en-US" sz="2500" dirty="0">
              <a:latin typeface="MV Boli" pitchFamily="2" charset="0"/>
              <a:cs typeface="MV Boli" pitchFamily="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80963"/>
            <a:ext cx="9720263" cy="1500187"/>
          </a:xfrm>
        </p:spPr>
        <p:txBody>
          <a:bodyPr/>
          <a:lstStyle/>
          <a:p>
            <a:r>
              <a:rPr lang="en-US" dirty="0">
                <a:solidFill>
                  <a:schemeClr val="accent1">
                    <a:lumMod val="75000"/>
                  </a:schemeClr>
                </a:solidFill>
              </a:rPr>
              <a:t>What is starfish?</a:t>
            </a:r>
          </a:p>
        </p:txBody>
      </p:sp>
      <p:pic>
        <p:nvPicPr>
          <p:cNvPr id="3" name="Picture 2"/>
          <p:cNvPicPr>
            <a:picLocks noChangeAspect="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816509" y="2965958"/>
            <a:ext cx="3800062" cy="1002651"/>
          </a:xfrm>
          <a:prstGeom prst="rect">
            <a:avLst/>
          </a:prstGeom>
        </p:spPr>
      </p:pic>
      <p:sp>
        <p:nvSpPr>
          <p:cNvPr id="4" name="Content Placeholder 2"/>
          <p:cNvSpPr txBox="1">
            <a:spLocks/>
          </p:cNvSpPr>
          <p:nvPr/>
        </p:nvSpPr>
        <p:spPr bwMode="auto">
          <a:xfrm>
            <a:off x="5616571" y="2913358"/>
            <a:ext cx="4358702" cy="12850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marR="0" indent="-342900" algn="l" defTabSz="914400" rtl="0" eaLnBrk="1" fontAlgn="base" latinLnBrk="0" hangingPunct="1">
              <a:lnSpc>
                <a:spcPct val="100000"/>
              </a:lnSpc>
              <a:spcBef>
                <a:spcPct val="20000"/>
              </a:spcBef>
              <a:spcAft>
                <a:spcPct val="0"/>
              </a:spcAft>
              <a:buClr>
                <a:srgbClr val="FBC600"/>
              </a:buClr>
              <a:buSzPct val="125000"/>
              <a:buFont typeface="Times" pitchFamily="1" charset="0"/>
              <a:buChar char="•"/>
              <a:tabLst/>
              <a:defRPr sz="2800">
                <a:solidFill>
                  <a:schemeClr val="tx1"/>
                </a:solidFill>
                <a:latin typeface="Calibri" panose="020F0502020204030204" pitchFamily="34" charset="0"/>
                <a:ea typeface="+mn-ea"/>
                <a:cs typeface="Osaka"/>
              </a:defRPr>
            </a:lvl1pPr>
            <a:lvl2pPr marL="742950" marR="0" indent="-285750" algn="l" defTabSz="914400" rtl="0" eaLnBrk="1" fontAlgn="base" latinLnBrk="0" hangingPunct="1">
              <a:lnSpc>
                <a:spcPct val="100000"/>
              </a:lnSpc>
              <a:spcBef>
                <a:spcPct val="20000"/>
              </a:spcBef>
              <a:spcAft>
                <a:spcPct val="0"/>
              </a:spcAft>
              <a:buClr>
                <a:srgbClr val="0099FF"/>
              </a:buClr>
              <a:buSzPct val="110000"/>
              <a:buFont typeface="Times" pitchFamily="1" charset="0"/>
              <a:buChar char="•"/>
              <a:tabLst/>
              <a:defRPr sz="2000">
                <a:solidFill>
                  <a:schemeClr val="tx1"/>
                </a:solidFill>
                <a:latin typeface="Calibri" pitchFamily="34" charset="0"/>
                <a:ea typeface="+mn-ea"/>
                <a:cs typeface="Osaka"/>
              </a:defRPr>
            </a:lvl2pPr>
            <a:lvl3pPr marL="1143000" indent="-228600" algn="l" rtl="0" eaLnBrk="0" fontAlgn="base" hangingPunct="0">
              <a:spcBef>
                <a:spcPct val="20000"/>
              </a:spcBef>
              <a:spcAft>
                <a:spcPct val="0"/>
              </a:spcAft>
              <a:buChar char="–"/>
              <a:defRPr sz="2000">
                <a:solidFill>
                  <a:schemeClr val="tx1"/>
                </a:solidFill>
                <a:latin typeface="Calibri" pitchFamily="34" charset="0"/>
                <a:ea typeface="+mn-ea"/>
                <a:cs typeface="Osaka"/>
              </a:defRPr>
            </a:lvl3pPr>
            <a:lvl4pPr marL="1600200" indent="-228600" algn="l" rtl="0" eaLnBrk="0" fontAlgn="base" hangingPunct="0">
              <a:spcBef>
                <a:spcPct val="20000"/>
              </a:spcBef>
              <a:spcAft>
                <a:spcPct val="0"/>
              </a:spcAft>
              <a:buChar char="–"/>
              <a:defRPr sz="1800">
                <a:solidFill>
                  <a:schemeClr val="bg2"/>
                </a:solidFill>
                <a:latin typeface="Calibri" pitchFamily="34" charset="0"/>
                <a:ea typeface="+mn-ea"/>
                <a:cs typeface="Osaka"/>
              </a:defRPr>
            </a:lvl4pPr>
            <a:lvl5pPr marL="2057400" indent="-228600" algn="l" rtl="0" eaLnBrk="0" fontAlgn="base" hangingPunct="0">
              <a:spcBef>
                <a:spcPct val="20000"/>
              </a:spcBef>
              <a:spcAft>
                <a:spcPct val="0"/>
              </a:spcAft>
              <a:buClr>
                <a:schemeClr val="bg2"/>
              </a:buClr>
              <a:buChar char="•"/>
              <a:defRPr sz="1600">
                <a:solidFill>
                  <a:schemeClr val="bg2"/>
                </a:solidFill>
                <a:latin typeface="Calibri" pitchFamily="34" charset="0"/>
                <a:ea typeface="+mn-ea"/>
                <a:cs typeface="Osaka"/>
              </a:defRPr>
            </a:lvl5pPr>
            <a:lvl6pPr marL="2514600" indent="-228600" algn="l" rtl="0" eaLnBrk="1" fontAlgn="base" hangingPunct="1">
              <a:spcBef>
                <a:spcPct val="20000"/>
              </a:spcBef>
              <a:spcAft>
                <a:spcPct val="0"/>
              </a:spcAft>
              <a:buClr>
                <a:schemeClr val="bg2"/>
              </a:buClr>
              <a:buChar char="•"/>
              <a:defRPr sz="2000">
                <a:solidFill>
                  <a:schemeClr val="bg2"/>
                </a:solidFill>
                <a:latin typeface="+mn-lt"/>
                <a:ea typeface="+mn-ea"/>
              </a:defRPr>
            </a:lvl6pPr>
            <a:lvl7pPr marL="2971800" indent="-228600" algn="l" rtl="0" eaLnBrk="1" fontAlgn="base" hangingPunct="1">
              <a:spcBef>
                <a:spcPct val="20000"/>
              </a:spcBef>
              <a:spcAft>
                <a:spcPct val="0"/>
              </a:spcAft>
              <a:buClr>
                <a:schemeClr val="bg2"/>
              </a:buClr>
              <a:buChar char="•"/>
              <a:defRPr sz="2000">
                <a:solidFill>
                  <a:schemeClr val="bg2"/>
                </a:solidFill>
                <a:latin typeface="+mn-lt"/>
                <a:ea typeface="+mn-ea"/>
              </a:defRPr>
            </a:lvl7pPr>
            <a:lvl8pPr marL="3429000" indent="-228600" algn="l" rtl="0" eaLnBrk="1" fontAlgn="base" hangingPunct="1">
              <a:spcBef>
                <a:spcPct val="20000"/>
              </a:spcBef>
              <a:spcAft>
                <a:spcPct val="0"/>
              </a:spcAft>
              <a:buClr>
                <a:schemeClr val="bg2"/>
              </a:buClr>
              <a:buChar char="•"/>
              <a:defRPr sz="2000">
                <a:solidFill>
                  <a:schemeClr val="bg2"/>
                </a:solidFill>
                <a:latin typeface="+mn-lt"/>
                <a:ea typeface="+mn-ea"/>
              </a:defRPr>
            </a:lvl8pPr>
            <a:lvl9pPr marL="3886200" indent="-228600" algn="l" rtl="0" eaLnBrk="1" fontAlgn="base" hangingPunct="1">
              <a:spcBef>
                <a:spcPct val="20000"/>
              </a:spcBef>
              <a:spcAft>
                <a:spcPct val="0"/>
              </a:spcAft>
              <a:buClr>
                <a:schemeClr val="bg2"/>
              </a:buClr>
              <a:buChar char="•"/>
              <a:defRPr sz="2000">
                <a:solidFill>
                  <a:schemeClr val="bg2"/>
                </a:solidFill>
                <a:latin typeface="+mn-lt"/>
                <a:ea typeface="+mn-ea"/>
              </a:defRPr>
            </a:lvl9pPr>
          </a:lstStyle>
          <a:p>
            <a:pPr marL="0" indent="0">
              <a:spcBef>
                <a:spcPts val="0"/>
              </a:spcBef>
              <a:spcAft>
                <a:spcPts val="0"/>
              </a:spcAft>
              <a:buClr>
                <a:srgbClr val="8B0065"/>
              </a:buClr>
              <a:buNone/>
            </a:pPr>
            <a:r>
              <a:rPr lang="en-US" sz="1800" b="1" dirty="0">
                <a:solidFill>
                  <a:schemeClr val="tx1">
                    <a:lumMod val="95000"/>
                    <a:lumOff val="5000"/>
                  </a:schemeClr>
                </a:solidFill>
              </a:rPr>
              <a:t>Learn More, Earlier, About Your Students</a:t>
            </a:r>
          </a:p>
          <a:p>
            <a:pPr marL="0" indent="0">
              <a:buNone/>
            </a:pPr>
            <a:r>
              <a:rPr lang="en-US" sz="1800" dirty="0"/>
              <a:t>Faculty and staff can easily view students’ progress toward academic goals, identify road blocks to success and intervene when students are struggling.</a:t>
            </a:r>
          </a:p>
          <a:p>
            <a:pPr marL="400050" lvl="1" indent="0">
              <a:spcBef>
                <a:spcPts val="0"/>
              </a:spcBef>
              <a:spcAft>
                <a:spcPts val="1200"/>
              </a:spcAft>
              <a:buClr>
                <a:srgbClr val="8B0065"/>
              </a:buClr>
              <a:buNone/>
            </a:pPr>
            <a:endParaRPr lang="en-US" sz="1800" dirty="0">
              <a:solidFill>
                <a:schemeClr val="bg2"/>
              </a:solidFill>
            </a:endParaRPr>
          </a:p>
        </p:txBody>
      </p:sp>
      <p:pic>
        <p:nvPicPr>
          <p:cNvPr id="5" name="Picture 4"/>
          <p:cNvPicPr>
            <a:picLocks noChangeAspect="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5936284" y="4799000"/>
            <a:ext cx="3719276" cy="1391387"/>
          </a:xfrm>
          <a:prstGeom prst="rect">
            <a:avLst/>
          </a:prstGeom>
        </p:spPr>
      </p:pic>
      <p:sp>
        <p:nvSpPr>
          <p:cNvPr id="9" name="Content Placeholder 2"/>
          <p:cNvSpPr txBox="1">
            <a:spLocks/>
          </p:cNvSpPr>
          <p:nvPr/>
        </p:nvSpPr>
        <p:spPr bwMode="auto">
          <a:xfrm>
            <a:off x="1676401" y="4920866"/>
            <a:ext cx="4045527" cy="137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marR="0" indent="-342900" algn="l" defTabSz="914400" rtl="0" eaLnBrk="1" fontAlgn="base" latinLnBrk="0" hangingPunct="1">
              <a:lnSpc>
                <a:spcPct val="100000"/>
              </a:lnSpc>
              <a:spcBef>
                <a:spcPct val="20000"/>
              </a:spcBef>
              <a:spcAft>
                <a:spcPct val="0"/>
              </a:spcAft>
              <a:buClr>
                <a:srgbClr val="FBC600"/>
              </a:buClr>
              <a:buSzPct val="125000"/>
              <a:buFont typeface="Times" pitchFamily="1" charset="0"/>
              <a:buChar char="•"/>
              <a:tabLst/>
              <a:defRPr sz="2800">
                <a:solidFill>
                  <a:schemeClr val="tx1"/>
                </a:solidFill>
                <a:latin typeface="Calibri" panose="020F0502020204030204" pitchFamily="34" charset="0"/>
                <a:ea typeface="+mn-ea"/>
                <a:cs typeface="Osaka"/>
              </a:defRPr>
            </a:lvl1pPr>
            <a:lvl2pPr marL="742950" marR="0" indent="-285750" algn="l" defTabSz="914400" rtl="0" eaLnBrk="1" fontAlgn="base" latinLnBrk="0" hangingPunct="1">
              <a:lnSpc>
                <a:spcPct val="100000"/>
              </a:lnSpc>
              <a:spcBef>
                <a:spcPct val="20000"/>
              </a:spcBef>
              <a:spcAft>
                <a:spcPct val="0"/>
              </a:spcAft>
              <a:buClr>
                <a:srgbClr val="0099FF"/>
              </a:buClr>
              <a:buSzPct val="110000"/>
              <a:buFont typeface="Times" pitchFamily="1" charset="0"/>
              <a:buChar char="•"/>
              <a:tabLst/>
              <a:defRPr sz="2000">
                <a:solidFill>
                  <a:schemeClr val="tx1"/>
                </a:solidFill>
                <a:latin typeface="Calibri" pitchFamily="34" charset="0"/>
                <a:ea typeface="+mn-ea"/>
                <a:cs typeface="Osaka"/>
              </a:defRPr>
            </a:lvl2pPr>
            <a:lvl3pPr marL="1143000" indent="-228600" algn="l" rtl="0" eaLnBrk="0" fontAlgn="base" hangingPunct="0">
              <a:spcBef>
                <a:spcPct val="20000"/>
              </a:spcBef>
              <a:spcAft>
                <a:spcPct val="0"/>
              </a:spcAft>
              <a:buChar char="–"/>
              <a:defRPr sz="2000">
                <a:solidFill>
                  <a:schemeClr val="tx1"/>
                </a:solidFill>
                <a:latin typeface="Calibri" pitchFamily="34" charset="0"/>
                <a:ea typeface="+mn-ea"/>
                <a:cs typeface="Osaka"/>
              </a:defRPr>
            </a:lvl3pPr>
            <a:lvl4pPr marL="1600200" indent="-228600" algn="l" rtl="0" eaLnBrk="0" fontAlgn="base" hangingPunct="0">
              <a:spcBef>
                <a:spcPct val="20000"/>
              </a:spcBef>
              <a:spcAft>
                <a:spcPct val="0"/>
              </a:spcAft>
              <a:buChar char="–"/>
              <a:defRPr sz="1800">
                <a:solidFill>
                  <a:schemeClr val="bg2"/>
                </a:solidFill>
                <a:latin typeface="Calibri" pitchFamily="34" charset="0"/>
                <a:ea typeface="+mn-ea"/>
                <a:cs typeface="Osaka"/>
              </a:defRPr>
            </a:lvl4pPr>
            <a:lvl5pPr marL="2057400" indent="-228600" algn="l" rtl="0" eaLnBrk="0" fontAlgn="base" hangingPunct="0">
              <a:spcBef>
                <a:spcPct val="20000"/>
              </a:spcBef>
              <a:spcAft>
                <a:spcPct val="0"/>
              </a:spcAft>
              <a:buClr>
                <a:schemeClr val="bg2"/>
              </a:buClr>
              <a:buChar char="•"/>
              <a:defRPr sz="1600">
                <a:solidFill>
                  <a:schemeClr val="bg2"/>
                </a:solidFill>
                <a:latin typeface="Calibri" pitchFamily="34" charset="0"/>
                <a:ea typeface="+mn-ea"/>
                <a:cs typeface="Osaka"/>
              </a:defRPr>
            </a:lvl5pPr>
            <a:lvl6pPr marL="2514600" indent="-228600" algn="l" rtl="0" eaLnBrk="1" fontAlgn="base" hangingPunct="1">
              <a:spcBef>
                <a:spcPct val="20000"/>
              </a:spcBef>
              <a:spcAft>
                <a:spcPct val="0"/>
              </a:spcAft>
              <a:buClr>
                <a:schemeClr val="bg2"/>
              </a:buClr>
              <a:buChar char="•"/>
              <a:defRPr sz="2000">
                <a:solidFill>
                  <a:schemeClr val="bg2"/>
                </a:solidFill>
                <a:latin typeface="+mn-lt"/>
                <a:ea typeface="+mn-ea"/>
              </a:defRPr>
            </a:lvl6pPr>
            <a:lvl7pPr marL="2971800" indent="-228600" algn="l" rtl="0" eaLnBrk="1" fontAlgn="base" hangingPunct="1">
              <a:spcBef>
                <a:spcPct val="20000"/>
              </a:spcBef>
              <a:spcAft>
                <a:spcPct val="0"/>
              </a:spcAft>
              <a:buClr>
                <a:schemeClr val="bg2"/>
              </a:buClr>
              <a:buChar char="•"/>
              <a:defRPr sz="2000">
                <a:solidFill>
                  <a:schemeClr val="bg2"/>
                </a:solidFill>
                <a:latin typeface="+mn-lt"/>
                <a:ea typeface="+mn-ea"/>
              </a:defRPr>
            </a:lvl7pPr>
            <a:lvl8pPr marL="3429000" indent="-228600" algn="l" rtl="0" eaLnBrk="1" fontAlgn="base" hangingPunct="1">
              <a:spcBef>
                <a:spcPct val="20000"/>
              </a:spcBef>
              <a:spcAft>
                <a:spcPct val="0"/>
              </a:spcAft>
              <a:buClr>
                <a:schemeClr val="bg2"/>
              </a:buClr>
              <a:buChar char="•"/>
              <a:defRPr sz="2000">
                <a:solidFill>
                  <a:schemeClr val="bg2"/>
                </a:solidFill>
                <a:latin typeface="+mn-lt"/>
                <a:ea typeface="+mn-ea"/>
              </a:defRPr>
            </a:lvl8pPr>
            <a:lvl9pPr marL="3886200" indent="-228600" algn="l" rtl="0" eaLnBrk="1" fontAlgn="base" hangingPunct="1">
              <a:spcBef>
                <a:spcPct val="20000"/>
              </a:spcBef>
              <a:spcAft>
                <a:spcPct val="0"/>
              </a:spcAft>
              <a:buClr>
                <a:schemeClr val="bg2"/>
              </a:buClr>
              <a:buChar char="•"/>
              <a:defRPr sz="2000">
                <a:solidFill>
                  <a:schemeClr val="bg2"/>
                </a:solidFill>
                <a:latin typeface="+mn-lt"/>
                <a:ea typeface="+mn-ea"/>
              </a:defRPr>
            </a:lvl9pPr>
          </a:lstStyle>
          <a:p>
            <a:pPr marL="0" indent="0">
              <a:spcBef>
                <a:spcPts val="0"/>
              </a:spcBef>
              <a:spcAft>
                <a:spcPts val="0"/>
              </a:spcAft>
              <a:buClr>
                <a:srgbClr val="8B0065"/>
              </a:buClr>
              <a:buNone/>
            </a:pPr>
            <a:r>
              <a:rPr lang="en-US" sz="1800" b="1" dirty="0">
                <a:solidFill>
                  <a:schemeClr val="tx1">
                    <a:lumMod val="95000"/>
                    <a:lumOff val="5000"/>
                  </a:schemeClr>
                </a:solidFill>
              </a:rPr>
              <a:t>Make it Easy for Students to Engage</a:t>
            </a:r>
          </a:p>
          <a:p>
            <a:pPr marL="0" indent="0">
              <a:buNone/>
            </a:pPr>
            <a:r>
              <a:rPr lang="en-US" sz="1800" dirty="0"/>
              <a:t>Students receive real time feedback, encouragement, and acknowledgement through flags and kudos.</a:t>
            </a:r>
          </a:p>
        </p:txBody>
      </p:sp>
      <p:sp>
        <p:nvSpPr>
          <p:cNvPr id="8" name="Rectangle 7"/>
          <p:cNvSpPr/>
          <p:nvPr/>
        </p:nvSpPr>
        <p:spPr>
          <a:xfrm>
            <a:off x="1816509" y="1131047"/>
            <a:ext cx="8482036" cy="1200329"/>
          </a:xfrm>
          <a:prstGeom prst="rect">
            <a:avLst/>
          </a:prstGeom>
        </p:spPr>
        <p:txBody>
          <a:bodyPr wrap="square">
            <a:spAutoFit/>
          </a:bodyPr>
          <a:lstStyle/>
          <a:p>
            <a:r>
              <a:rPr lang="en-US" sz="2400" dirty="0"/>
              <a:t>Starfish is a software tool that enhances advising relationships and student success at Elizabethtown College. Faculty, staff and students connect through a network of information and services.</a:t>
            </a:r>
          </a:p>
        </p:txBody>
      </p:sp>
    </p:spTree>
    <p:extLst>
      <p:ext uri="{BB962C8B-B14F-4D97-AF65-F5344CB8AC3E}">
        <p14:creationId xmlns:p14="http://schemas.microsoft.com/office/powerpoint/2010/main" val="4173977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1366092" y="661012"/>
            <a:ext cx="9805012" cy="923330"/>
          </a:xfrm>
          <a:prstGeom prst="rect">
            <a:avLst/>
          </a:prstGeom>
          <a:noFill/>
        </p:spPr>
        <p:txBody>
          <a:bodyPr wrap="square" rtlCol="0">
            <a:spAutoFit/>
          </a:bodyPr>
          <a:lstStyle/>
          <a:p>
            <a:pPr algn="ctr"/>
            <a:r>
              <a:rPr lang="en-US" sz="5400" dirty="0">
                <a:solidFill>
                  <a:schemeClr val="bg1"/>
                </a:solidFill>
              </a:rPr>
              <a:t>Today’s Purpose</a:t>
            </a:r>
          </a:p>
        </p:txBody>
      </p:sp>
      <p:sp>
        <p:nvSpPr>
          <p:cNvPr id="3" name="TextBox 2"/>
          <p:cNvSpPr txBox="1"/>
          <p:nvPr/>
        </p:nvSpPr>
        <p:spPr>
          <a:xfrm>
            <a:off x="1685581" y="2533878"/>
            <a:ext cx="9166033" cy="2308324"/>
          </a:xfrm>
          <a:prstGeom prst="rect">
            <a:avLst/>
          </a:prstGeom>
          <a:noFill/>
        </p:spPr>
        <p:txBody>
          <a:bodyPr wrap="square" rtlCol="0">
            <a:spAutoFit/>
          </a:bodyPr>
          <a:lstStyle/>
          <a:p>
            <a:pPr marL="285750" indent="-285750">
              <a:buFont typeface="Arial" panose="020B0604020202020204" pitchFamily="34" charset="0"/>
              <a:buChar char="•"/>
            </a:pPr>
            <a:r>
              <a:rPr lang="en-US" sz="3600" dirty="0">
                <a:solidFill>
                  <a:schemeClr val="bg1"/>
                </a:solidFill>
              </a:rPr>
              <a:t>5 Quick Tips for Starfish Usage</a:t>
            </a:r>
          </a:p>
          <a:p>
            <a:pPr marL="285750" indent="-285750">
              <a:buFont typeface="Arial" panose="020B0604020202020204" pitchFamily="34" charset="0"/>
              <a:buChar char="•"/>
            </a:pPr>
            <a:r>
              <a:rPr lang="en-US" sz="3600" dirty="0">
                <a:solidFill>
                  <a:schemeClr val="bg1"/>
                </a:solidFill>
              </a:rPr>
              <a:t>Calendar Integration</a:t>
            </a:r>
          </a:p>
          <a:p>
            <a:pPr marL="285750" indent="-285750">
              <a:buFont typeface="Arial" panose="020B0604020202020204" pitchFamily="34" charset="0"/>
              <a:buChar char="•"/>
            </a:pPr>
            <a:r>
              <a:rPr lang="en-US" sz="3600" dirty="0">
                <a:solidFill>
                  <a:schemeClr val="bg1"/>
                </a:solidFill>
              </a:rPr>
              <a:t>Utilizing Starfish to Inform Advising</a:t>
            </a:r>
          </a:p>
          <a:p>
            <a:pPr marL="285750" indent="-285750">
              <a:buFont typeface="Arial" panose="020B0604020202020204" pitchFamily="34" charset="0"/>
              <a:buChar char="•"/>
            </a:pPr>
            <a:r>
              <a:rPr lang="en-US" sz="3600" dirty="0">
                <a:solidFill>
                  <a:schemeClr val="bg1"/>
                </a:solidFill>
              </a:rPr>
              <a:t>Closing the Loop</a:t>
            </a:r>
          </a:p>
        </p:txBody>
      </p:sp>
    </p:spTree>
    <p:extLst>
      <p:ext uri="{BB962C8B-B14F-4D97-AF65-F5344CB8AC3E}">
        <p14:creationId xmlns:p14="http://schemas.microsoft.com/office/powerpoint/2010/main" val="3948069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5D77D6-A73F-4BCE-84F0-1DACA5560F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058" y="1283936"/>
            <a:ext cx="11422861" cy="5239412"/>
          </a:xfrm>
          <a:prstGeom prst="rect">
            <a:avLst/>
          </a:prstGeom>
        </p:spPr>
      </p:pic>
      <p:sp>
        <p:nvSpPr>
          <p:cNvPr id="8" name="TextBox 7">
            <a:extLst>
              <a:ext uri="{FF2B5EF4-FFF2-40B4-BE49-F238E27FC236}">
                <a16:creationId xmlns:a16="http://schemas.microsoft.com/office/drawing/2014/main" id="{C81D3D9D-BB9E-4186-872E-E7E530D006EC}"/>
              </a:ext>
            </a:extLst>
          </p:cNvPr>
          <p:cNvSpPr txBox="1"/>
          <p:nvPr/>
        </p:nvSpPr>
        <p:spPr>
          <a:xfrm>
            <a:off x="169682" y="315798"/>
            <a:ext cx="11632677" cy="707886"/>
          </a:xfrm>
          <a:prstGeom prst="rect">
            <a:avLst/>
          </a:prstGeom>
          <a:noFill/>
        </p:spPr>
        <p:txBody>
          <a:bodyPr wrap="square" rtlCol="0">
            <a:spAutoFit/>
          </a:bodyPr>
          <a:lstStyle/>
          <a:p>
            <a:pPr algn="ctr"/>
            <a:r>
              <a:rPr lang="en-US" sz="4000" dirty="0">
                <a:solidFill>
                  <a:schemeClr val="bg1"/>
                </a:solidFill>
              </a:rPr>
              <a:t>YEAR 1, YEAR 2 &amp; YEAR 3 COMPARISIONS</a:t>
            </a:r>
          </a:p>
        </p:txBody>
      </p:sp>
    </p:spTree>
    <p:extLst>
      <p:ext uri="{BB962C8B-B14F-4D97-AF65-F5344CB8AC3E}">
        <p14:creationId xmlns:p14="http://schemas.microsoft.com/office/powerpoint/2010/main" val="1033104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286686" y="219719"/>
            <a:ext cx="11182119" cy="707886"/>
          </a:xfrm>
          <a:prstGeom prst="rect">
            <a:avLst/>
          </a:prstGeom>
          <a:noFill/>
        </p:spPr>
        <p:txBody>
          <a:bodyPr wrap="square" rtlCol="0">
            <a:spAutoFit/>
          </a:bodyPr>
          <a:lstStyle/>
          <a:p>
            <a:pPr algn="ctr"/>
            <a:r>
              <a:rPr lang="en-US" sz="4000" dirty="0">
                <a:solidFill>
                  <a:schemeClr val="bg1"/>
                </a:solidFill>
              </a:rPr>
              <a:t>How does Elizabethtown College utilize Starfish ?</a:t>
            </a:r>
          </a:p>
        </p:txBody>
      </p:sp>
      <p:sp>
        <p:nvSpPr>
          <p:cNvPr id="6" name="TextBox 5"/>
          <p:cNvSpPr txBox="1"/>
          <p:nvPr/>
        </p:nvSpPr>
        <p:spPr>
          <a:xfrm>
            <a:off x="414970" y="927605"/>
            <a:ext cx="11303307" cy="6463308"/>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chemeClr val="bg1"/>
                </a:solidFill>
              </a:rPr>
              <a:t>Potential Withdrawal/Transfer</a:t>
            </a:r>
          </a:p>
          <a:p>
            <a:pPr marL="285750" indent="-285750">
              <a:buFont typeface="Arial" panose="020B0604020202020204" pitchFamily="34" charset="0"/>
              <a:buChar char="•"/>
            </a:pPr>
            <a:r>
              <a:rPr lang="en-US" sz="2400" dirty="0">
                <a:solidFill>
                  <a:schemeClr val="bg1"/>
                </a:solidFill>
              </a:rPr>
              <a:t>Schedule an appointment with Advisor/Instructor (590 appointments made)</a:t>
            </a:r>
          </a:p>
          <a:p>
            <a:pPr marL="285750" indent="-285750">
              <a:buFont typeface="Arial" panose="020B0604020202020204" pitchFamily="34" charset="0"/>
              <a:buChar char="•"/>
            </a:pPr>
            <a:r>
              <a:rPr lang="en-US" sz="2400" dirty="0">
                <a:solidFill>
                  <a:schemeClr val="bg1"/>
                </a:solidFill>
              </a:rPr>
              <a:t>Raise your Hand feature</a:t>
            </a:r>
          </a:p>
          <a:p>
            <a:pPr marL="285750" indent="-285750">
              <a:buFont typeface="Arial" panose="020B0604020202020204" pitchFamily="34" charset="0"/>
              <a:buChar char="•"/>
            </a:pPr>
            <a:r>
              <a:rPr lang="en-US" sz="2400" dirty="0">
                <a:solidFill>
                  <a:schemeClr val="bg1"/>
                </a:solidFill>
              </a:rPr>
              <a:t>Modules Incomplete</a:t>
            </a:r>
          </a:p>
          <a:p>
            <a:pPr marL="285750" indent="-285750">
              <a:buFont typeface="Arial" panose="020B0604020202020204" pitchFamily="34" charset="0"/>
              <a:buChar char="•"/>
            </a:pPr>
            <a:r>
              <a:rPr lang="en-US" sz="2400" dirty="0">
                <a:solidFill>
                  <a:srgbClr val="FFFF00"/>
                </a:solidFill>
              </a:rPr>
              <a:t>Course Withdrawal System Flag</a:t>
            </a:r>
          </a:p>
          <a:p>
            <a:pPr marL="285750" indent="-285750">
              <a:buFont typeface="Arial" panose="020B0604020202020204" pitchFamily="34" charset="0"/>
              <a:buChar char="•"/>
            </a:pPr>
            <a:r>
              <a:rPr lang="en-US" sz="2400" dirty="0">
                <a:solidFill>
                  <a:srgbClr val="FFFF00"/>
                </a:solidFill>
              </a:rPr>
              <a:t>Transfer Student Success Plans</a:t>
            </a:r>
          </a:p>
          <a:p>
            <a:pPr marL="285750" indent="-285750">
              <a:buFont typeface="Arial" panose="020B0604020202020204" pitchFamily="34" charset="0"/>
              <a:buChar char="•"/>
            </a:pPr>
            <a:r>
              <a:rPr lang="en-US" sz="2400" dirty="0">
                <a:solidFill>
                  <a:schemeClr val="bg1"/>
                </a:solidFill>
              </a:rPr>
              <a:t>Letter of Introduction </a:t>
            </a:r>
            <a:r>
              <a:rPr lang="en-US" sz="2400" dirty="0">
                <a:solidFill>
                  <a:srgbClr val="FFFF00"/>
                </a:solidFill>
              </a:rPr>
              <a:t>&amp; Major &amp; Career Reflection</a:t>
            </a:r>
          </a:p>
          <a:p>
            <a:pPr marL="285750" indent="-285750">
              <a:buFont typeface="Arial" panose="020B0604020202020204" pitchFamily="34" charset="0"/>
              <a:buChar char="•"/>
            </a:pPr>
            <a:r>
              <a:rPr lang="en-US" sz="2400" dirty="0">
                <a:solidFill>
                  <a:schemeClr val="bg1"/>
                </a:solidFill>
              </a:rPr>
              <a:t>Immediate intervention can occur by various individuals such as Coaches, Honors Program Advisor, Momentum Advisor, etc.</a:t>
            </a:r>
          </a:p>
          <a:p>
            <a:pPr marL="285750" indent="-285750">
              <a:buFont typeface="Arial" panose="020B0604020202020204" pitchFamily="34" charset="0"/>
              <a:buChar char="•"/>
            </a:pPr>
            <a:r>
              <a:rPr lang="en-US" sz="2400" dirty="0">
                <a:solidFill>
                  <a:schemeClr val="bg1"/>
                </a:solidFill>
              </a:rPr>
              <a:t>Center for Student Success provides reach out to:</a:t>
            </a:r>
          </a:p>
          <a:p>
            <a:pPr marL="742950" lvl="1" indent="-285750">
              <a:buFont typeface="Arial" panose="020B0604020202020204" pitchFamily="34" charset="0"/>
              <a:buChar char="•"/>
            </a:pPr>
            <a:r>
              <a:rPr lang="en-US" sz="2400" dirty="0">
                <a:solidFill>
                  <a:schemeClr val="bg1"/>
                </a:solidFill>
              </a:rPr>
              <a:t>Students with multiple flags</a:t>
            </a:r>
          </a:p>
          <a:p>
            <a:pPr marL="742950" lvl="1" indent="-285750">
              <a:buFont typeface="Arial" panose="020B0604020202020204" pitchFamily="34" charset="0"/>
              <a:buChar char="•"/>
            </a:pPr>
            <a:r>
              <a:rPr lang="en-US" sz="2400" dirty="0">
                <a:solidFill>
                  <a:schemeClr val="bg1"/>
                </a:solidFill>
              </a:rPr>
              <a:t>Students on probation</a:t>
            </a:r>
          </a:p>
          <a:p>
            <a:pPr marL="742950" lvl="1" indent="-285750">
              <a:buFont typeface="Arial" panose="020B0604020202020204" pitchFamily="34" charset="0"/>
              <a:buChar char="•"/>
            </a:pPr>
            <a:r>
              <a:rPr lang="en-US" sz="2400" dirty="0">
                <a:solidFill>
                  <a:schemeClr val="bg1"/>
                </a:solidFill>
              </a:rPr>
              <a:t>Students who receive a flag in FYS or English 100</a:t>
            </a:r>
          </a:p>
          <a:p>
            <a:pPr marL="742950" lvl="1" indent="-285750">
              <a:buFont typeface="Arial" panose="020B0604020202020204" pitchFamily="34" charset="0"/>
              <a:buChar char="•"/>
            </a:pPr>
            <a:r>
              <a:rPr lang="en-US" sz="2400" dirty="0">
                <a:solidFill>
                  <a:schemeClr val="bg1"/>
                </a:solidFill>
              </a:rPr>
              <a:t>Students who receive a flag in 300/400 level courses</a:t>
            </a:r>
          </a:p>
          <a:p>
            <a:pPr marL="742950" lvl="1" indent="-285750">
              <a:buFont typeface="Arial" panose="020B0604020202020204" pitchFamily="34" charset="0"/>
              <a:buChar char="•"/>
            </a:pPr>
            <a:r>
              <a:rPr lang="en-US" sz="2400" dirty="0">
                <a:solidFill>
                  <a:srgbClr val="FFFF00"/>
                </a:solidFill>
              </a:rPr>
              <a:t>Students who earned D/F or withdrew from course previously</a:t>
            </a:r>
          </a:p>
          <a:p>
            <a:pPr lvl="1"/>
            <a:endParaRPr lang="en-US" dirty="0">
              <a:solidFill>
                <a:schemeClr val="bg1"/>
              </a:solidFill>
            </a:endParaRPr>
          </a:p>
          <a:p>
            <a:pPr marL="742950" lvl="1"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endParaRPr lang="en-US" dirty="0">
              <a:solidFill>
                <a:schemeClr val="bg1"/>
              </a:solidFill>
            </a:endParaRPr>
          </a:p>
        </p:txBody>
      </p:sp>
    </p:spTree>
    <p:extLst>
      <p:ext uri="{BB962C8B-B14F-4D97-AF65-F5344CB8AC3E}">
        <p14:creationId xmlns:p14="http://schemas.microsoft.com/office/powerpoint/2010/main" val="4084034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815248" y="231354"/>
            <a:ext cx="10653311" cy="707886"/>
          </a:xfrm>
          <a:prstGeom prst="rect">
            <a:avLst/>
          </a:prstGeom>
          <a:noFill/>
        </p:spPr>
        <p:txBody>
          <a:bodyPr wrap="square" rtlCol="0">
            <a:spAutoFit/>
          </a:bodyPr>
          <a:lstStyle/>
          <a:p>
            <a:pPr algn="ctr"/>
            <a:r>
              <a:rPr lang="en-US" sz="4000" dirty="0">
                <a:solidFill>
                  <a:schemeClr val="bg1"/>
                </a:solidFill>
              </a:rPr>
              <a:t>5 Quick Tips for Starfish</a:t>
            </a:r>
          </a:p>
        </p:txBody>
      </p:sp>
      <p:sp>
        <p:nvSpPr>
          <p:cNvPr id="3" name="TextBox 2"/>
          <p:cNvSpPr txBox="1"/>
          <p:nvPr/>
        </p:nvSpPr>
        <p:spPr>
          <a:xfrm>
            <a:off x="672028" y="1454227"/>
            <a:ext cx="10939749" cy="4401205"/>
          </a:xfrm>
          <a:prstGeom prst="rect">
            <a:avLst/>
          </a:prstGeom>
          <a:noFill/>
        </p:spPr>
        <p:txBody>
          <a:bodyPr wrap="square" rtlCol="0">
            <a:spAutoFit/>
          </a:bodyPr>
          <a:lstStyle/>
          <a:p>
            <a:r>
              <a:rPr lang="en-US" sz="2800" dirty="0">
                <a:solidFill>
                  <a:schemeClr val="bg1"/>
                </a:solidFill>
              </a:rPr>
              <a:t>1. Set up your Profile &amp; Calendar Integration</a:t>
            </a:r>
          </a:p>
          <a:p>
            <a:r>
              <a:rPr lang="en-US" sz="2800" dirty="0">
                <a:solidFill>
                  <a:schemeClr val="bg1"/>
                </a:solidFill>
              </a:rPr>
              <a:t>2. Feedback Fridays</a:t>
            </a:r>
          </a:p>
          <a:p>
            <a:pPr marL="742950" lvl="1" indent="-285750">
              <a:buFont typeface="Arial" panose="020B0604020202020204" pitchFamily="34" charset="0"/>
              <a:buChar char="•"/>
            </a:pPr>
            <a:r>
              <a:rPr lang="en-US" sz="2800" dirty="0">
                <a:solidFill>
                  <a:schemeClr val="bg1"/>
                </a:solidFill>
              </a:rPr>
              <a:t>Select a day of the week to log onto Starfish and provide feedback to students</a:t>
            </a:r>
          </a:p>
          <a:p>
            <a:r>
              <a:rPr lang="en-US" sz="2800" dirty="0">
                <a:solidFill>
                  <a:schemeClr val="bg1"/>
                </a:solidFill>
              </a:rPr>
              <a:t>3. Student Facing comments</a:t>
            </a:r>
          </a:p>
          <a:p>
            <a:pPr marL="742950" lvl="1" indent="-285750">
              <a:buFont typeface="Arial" panose="020B0604020202020204" pitchFamily="34" charset="0"/>
              <a:buChar char="•"/>
            </a:pPr>
            <a:r>
              <a:rPr lang="en-US" sz="2800" dirty="0">
                <a:solidFill>
                  <a:schemeClr val="bg1"/>
                </a:solidFill>
              </a:rPr>
              <a:t>Remember that the most effective comments are student facing and use growth mindset language.</a:t>
            </a:r>
          </a:p>
          <a:p>
            <a:r>
              <a:rPr lang="en-US" sz="2800" dirty="0">
                <a:solidFill>
                  <a:schemeClr val="bg1"/>
                </a:solidFill>
              </a:rPr>
              <a:t>4. Use Starfish to prepare for advisement</a:t>
            </a:r>
          </a:p>
          <a:p>
            <a:pPr marL="742950" lvl="1" indent="-285750">
              <a:buFont typeface="Arial" panose="020B0604020202020204" pitchFamily="34" charset="0"/>
              <a:buChar char="•"/>
            </a:pPr>
            <a:r>
              <a:rPr lang="en-US" sz="2800" dirty="0">
                <a:solidFill>
                  <a:schemeClr val="bg1"/>
                </a:solidFill>
              </a:rPr>
              <a:t>Log in and check a students courses and any flags/Kudos</a:t>
            </a:r>
          </a:p>
          <a:p>
            <a:r>
              <a:rPr lang="en-US" sz="2800" dirty="0">
                <a:solidFill>
                  <a:schemeClr val="bg1"/>
                </a:solidFill>
              </a:rPr>
              <a:t>5. Close the Loop</a:t>
            </a:r>
          </a:p>
        </p:txBody>
      </p:sp>
    </p:spTree>
    <p:extLst>
      <p:ext uri="{BB962C8B-B14F-4D97-AF65-F5344CB8AC3E}">
        <p14:creationId xmlns:p14="http://schemas.microsoft.com/office/powerpoint/2010/main" val="2550599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7" name="Content Placeholder 6"/>
          <p:cNvSpPr>
            <a:spLocks noGrp="1"/>
          </p:cNvSpPr>
          <p:nvPr>
            <p:ph sz="half" idx="4294967295"/>
          </p:nvPr>
        </p:nvSpPr>
        <p:spPr>
          <a:xfrm>
            <a:off x="862734" y="1493968"/>
            <a:ext cx="8736013" cy="2170113"/>
          </a:xfrm>
        </p:spPr>
        <p:txBody>
          <a:bodyPr>
            <a:normAutofit fontScale="85000" lnSpcReduction="20000"/>
          </a:bodyPr>
          <a:lstStyle/>
          <a:p>
            <a:r>
              <a:rPr lang="en-US" sz="2800" dirty="0">
                <a:solidFill>
                  <a:schemeClr val="bg1"/>
                </a:solidFill>
              </a:rPr>
              <a:t>Select “</a:t>
            </a:r>
            <a:r>
              <a:rPr lang="en-US" sz="2800" b="1" dirty="0">
                <a:solidFill>
                  <a:schemeClr val="bg1"/>
                </a:solidFill>
              </a:rPr>
              <a:t>Appointment Preference</a:t>
            </a:r>
            <a:r>
              <a:rPr lang="en-US" sz="2800" dirty="0">
                <a:solidFill>
                  <a:schemeClr val="bg1"/>
                </a:solidFill>
              </a:rPr>
              <a:t>” from your profile.  Chose a </a:t>
            </a:r>
            <a:r>
              <a:rPr lang="en-US" sz="2800" b="1" dirty="0">
                <a:solidFill>
                  <a:schemeClr val="bg1"/>
                </a:solidFill>
              </a:rPr>
              <a:t>minimum appointment length</a:t>
            </a:r>
            <a:r>
              <a:rPr lang="en-US" sz="2800" dirty="0">
                <a:solidFill>
                  <a:schemeClr val="bg1"/>
                </a:solidFill>
              </a:rPr>
              <a:t> and </a:t>
            </a:r>
            <a:r>
              <a:rPr lang="en-US" sz="2800" b="1" dirty="0">
                <a:solidFill>
                  <a:schemeClr val="bg1"/>
                </a:solidFill>
              </a:rPr>
              <a:t>schedule a deadline</a:t>
            </a:r>
            <a:r>
              <a:rPr lang="en-US" sz="2800" dirty="0">
                <a:solidFill>
                  <a:schemeClr val="bg1"/>
                </a:solidFill>
              </a:rPr>
              <a:t>.  </a:t>
            </a:r>
          </a:p>
          <a:p>
            <a:r>
              <a:rPr lang="en-US" sz="2800" dirty="0">
                <a:solidFill>
                  <a:schemeClr val="bg1"/>
                </a:solidFill>
              </a:rPr>
              <a:t>Note: Scheduling deadlines do not allow students to schedule a time with you after a certain time on the day before your office hour or at a certain time on the day of your office hour.  (</a:t>
            </a:r>
            <a:r>
              <a:rPr lang="en-US" sz="2800" i="1" dirty="0">
                <a:solidFill>
                  <a:schemeClr val="bg1"/>
                </a:solidFill>
              </a:rPr>
              <a:t>In the example below students are unable to schedule an appointment with this advisor after 4pm the day before the office hour.)</a:t>
            </a:r>
            <a:endParaRPr lang="en-US" sz="2800" dirty="0">
              <a:solidFill>
                <a:schemeClr val="bg1"/>
              </a:solidFill>
            </a:endParaRPr>
          </a:p>
          <a:p>
            <a:endParaRPr lang="en-US" dirty="0"/>
          </a:p>
        </p:txBody>
      </p:sp>
      <p:pic>
        <p:nvPicPr>
          <p:cNvPr id="12" name="Picture 11"/>
          <p:cNvPicPr/>
          <p:nvPr/>
        </p:nvPicPr>
        <p:blipFill>
          <a:blip r:embed="rId2">
            <a:extLst>
              <a:ext uri="{28A0092B-C50C-407E-A947-70E740481C1C}">
                <a14:useLocalDpi xmlns:a14="http://schemas.microsoft.com/office/drawing/2010/main" val="0"/>
              </a:ext>
            </a:extLst>
          </a:blip>
          <a:stretch>
            <a:fillRect/>
          </a:stretch>
        </p:blipFill>
        <p:spPr>
          <a:xfrm>
            <a:off x="4225281" y="3753253"/>
            <a:ext cx="6547104" cy="2880360"/>
          </a:xfrm>
          <a:prstGeom prst="rect">
            <a:avLst/>
          </a:prstGeom>
        </p:spPr>
      </p:pic>
      <p:sp>
        <p:nvSpPr>
          <p:cNvPr id="4" name="TextBox 3">
            <a:extLst>
              <a:ext uri="{FF2B5EF4-FFF2-40B4-BE49-F238E27FC236}">
                <a16:creationId xmlns:a16="http://schemas.microsoft.com/office/drawing/2014/main" id="{77530919-48BB-4A21-A86C-28C3090181B8}"/>
              </a:ext>
            </a:extLst>
          </p:cNvPr>
          <p:cNvSpPr txBox="1"/>
          <p:nvPr/>
        </p:nvSpPr>
        <p:spPr>
          <a:xfrm>
            <a:off x="362595" y="224387"/>
            <a:ext cx="11637620" cy="584775"/>
          </a:xfrm>
          <a:prstGeom prst="rect">
            <a:avLst/>
          </a:prstGeom>
          <a:noFill/>
        </p:spPr>
        <p:txBody>
          <a:bodyPr wrap="square" rtlCol="0">
            <a:spAutoFit/>
          </a:bodyPr>
          <a:lstStyle/>
          <a:p>
            <a:pPr algn="ctr"/>
            <a:r>
              <a:rPr lang="en-US" sz="3200" dirty="0">
                <a:solidFill>
                  <a:schemeClr val="bg1"/>
                </a:solidFill>
              </a:rPr>
              <a:t>Setting up Calendar Integration</a:t>
            </a:r>
          </a:p>
        </p:txBody>
      </p:sp>
    </p:spTree>
    <p:extLst>
      <p:ext uri="{BB962C8B-B14F-4D97-AF65-F5344CB8AC3E}">
        <p14:creationId xmlns:p14="http://schemas.microsoft.com/office/powerpoint/2010/main" val="467229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4294967295"/>
          </p:nvPr>
        </p:nvSpPr>
        <p:spPr>
          <a:xfrm>
            <a:off x="537326" y="316991"/>
            <a:ext cx="11821213" cy="5334000"/>
          </a:xfrm>
        </p:spPr>
        <p:txBody>
          <a:bodyPr/>
          <a:lstStyle/>
          <a:p>
            <a:r>
              <a:rPr lang="en-US" sz="2400" b="1" u="sng" dirty="0">
                <a:solidFill>
                  <a:schemeClr val="bg1"/>
                </a:solidFill>
              </a:rPr>
              <a:t>Add a location:</a:t>
            </a:r>
            <a:endParaRPr lang="en-US" sz="2400" dirty="0">
              <a:solidFill>
                <a:schemeClr val="bg1"/>
              </a:solidFill>
            </a:endParaRPr>
          </a:p>
          <a:p>
            <a:pPr marL="0" indent="0">
              <a:buNone/>
            </a:pPr>
            <a:r>
              <a:rPr lang="en-US" sz="2400" dirty="0">
                <a:solidFill>
                  <a:schemeClr val="bg1"/>
                </a:solidFill>
              </a:rPr>
              <a:t>Click                                             and add your location, enter any instructions such as “Please check in at the front desk” etc.  </a:t>
            </a:r>
            <a:r>
              <a:rPr lang="en-US" sz="2400" b="1" dirty="0">
                <a:solidFill>
                  <a:schemeClr val="bg1"/>
                </a:solidFill>
              </a:rPr>
              <a:t>Please do NOT add any Calendar Managers at this time</a:t>
            </a:r>
            <a:r>
              <a:rPr lang="en-US" sz="2400" dirty="0">
                <a:solidFill>
                  <a:schemeClr val="bg1"/>
                </a:solidFill>
              </a:rPr>
              <a:t>.</a:t>
            </a:r>
          </a:p>
          <a:p>
            <a:r>
              <a:rPr lang="en-US" sz="2400" b="1" u="sng" dirty="0">
                <a:solidFill>
                  <a:schemeClr val="bg1"/>
                </a:solidFill>
              </a:rPr>
              <a:t>Email Notifications</a:t>
            </a:r>
            <a:endParaRPr lang="en-US" sz="2400" dirty="0">
              <a:solidFill>
                <a:schemeClr val="bg1"/>
              </a:solidFill>
            </a:endParaRPr>
          </a:p>
          <a:p>
            <a:pPr marL="0" indent="0">
              <a:buNone/>
            </a:pPr>
            <a:r>
              <a:rPr lang="en-US" sz="2400" dirty="0">
                <a:solidFill>
                  <a:schemeClr val="bg1"/>
                </a:solidFill>
              </a:rPr>
              <a:t>Click on </a:t>
            </a:r>
            <a:r>
              <a:rPr lang="en-US" sz="2400" b="1" dirty="0">
                <a:solidFill>
                  <a:schemeClr val="bg1"/>
                </a:solidFill>
              </a:rPr>
              <a:t>“Email Notifications</a:t>
            </a:r>
            <a:r>
              <a:rPr lang="en-US" sz="2400" dirty="0">
                <a:solidFill>
                  <a:schemeClr val="bg1"/>
                </a:solidFill>
              </a:rPr>
              <a:t>” and in the “</a:t>
            </a:r>
            <a:r>
              <a:rPr lang="en-US" sz="2400" b="1" dirty="0">
                <a:solidFill>
                  <a:schemeClr val="bg1"/>
                </a:solidFill>
              </a:rPr>
              <a:t>Appointments Notifications</a:t>
            </a:r>
            <a:r>
              <a:rPr lang="en-US" sz="2400" dirty="0">
                <a:solidFill>
                  <a:schemeClr val="bg1"/>
                </a:solidFill>
              </a:rPr>
              <a:t>” box select how you would like to receive your email reminders regarding appointments and if you would like email alerts 15 or more minutes prior to your appointment.  Select if you would like an email with a calendar attachment for every change to my appointment.  </a:t>
            </a:r>
            <a:r>
              <a:rPr lang="en-US" sz="2400" b="1" dirty="0">
                <a:solidFill>
                  <a:schemeClr val="bg1"/>
                </a:solidFill>
              </a:rPr>
              <a:t>We do NOT recommend receiving a calendar attachment for every change to your office hours’/group session.</a:t>
            </a:r>
            <a:endParaRPr lang="en-US" sz="2400" dirty="0">
              <a:solidFill>
                <a:schemeClr val="bg1"/>
              </a:solidFill>
            </a:endParaRPr>
          </a:p>
          <a:p>
            <a:pPr marL="0" indent="0">
              <a:buNone/>
            </a:pPr>
            <a:endParaRPr lang="en-US" dirty="0"/>
          </a:p>
        </p:txBody>
      </p:sp>
      <p:pic>
        <p:nvPicPr>
          <p:cNvPr id="14" name="Picture 13"/>
          <p:cNvPicPr/>
          <p:nvPr/>
        </p:nvPicPr>
        <p:blipFill>
          <a:blip r:embed="rId2">
            <a:extLst>
              <a:ext uri="{28A0092B-C50C-407E-A947-70E740481C1C}">
                <a14:useLocalDpi xmlns:a14="http://schemas.microsoft.com/office/drawing/2010/main" val="0"/>
              </a:ext>
            </a:extLst>
          </a:blip>
          <a:stretch>
            <a:fillRect/>
          </a:stretch>
        </p:blipFill>
        <p:spPr>
          <a:xfrm>
            <a:off x="1710770" y="740666"/>
            <a:ext cx="2162556" cy="466343"/>
          </a:xfrm>
          <a:prstGeom prst="rect">
            <a:avLst/>
          </a:prstGeom>
        </p:spPr>
      </p:pic>
      <p:pic>
        <p:nvPicPr>
          <p:cNvPr id="15" name="Picture 14"/>
          <p:cNvPicPr/>
          <p:nvPr/>
        </p:nvPicPr>
        <p:blipFill>
          <a:blip r:embed="rId3">
            <a:extLst>
              <a:ext uri="{28A0092B-C50C-407E-A947-70E740481C1C}">
                <a14:useLocalDpi xmlns:a14="http://schemas.microsoft.com/office/drawing/2010/main" val="0"/>
              </a:ext>
            </a:extLst>
          </a:blip>
          <a:stretch>
            <a:fillRect/>
          </a:stretch>
        </p:blipFill>
        <p:spPr>
          <a:xfrm>
            <a:off x="2401062" y="4013518"/>
            <a:ext cx="7224522" cy="2756090"/>
          </a:xfrm>
          <a:prstGeom prst="rect">
            <a:avLst/>
          </a:prstGeom>
        </p:spPr>
      </p:pic>
    </p:spTree>
    <p:extLst>
      <p:ext uri="{BB962C8B-B14F-4D97-AF65-F5344CB8AC3E}">
        <p14:creationId xmlns:p14="http://schemas.microsoft.com/office/powerpoint/2010/main" val="3892284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4294967295"/>
          </p:nvPr>
        </p:nvSpPr>
        <p:spPr>
          <a:xfrm>
            <a:off x="723090" y="587558"/>
            <a:ext cx="10449413" cy="5682883"/>
          </a:xfrm>
        </p:spPr>
        <p:txBody>
          <a:bodyPr/>
          <a:lstStyle/>
          <a:p>
            <a:r>
              <a:rPr lang="en-US" sz="2800" dirty="0">
                <a:solidFill>
                  <a:schemeClr val="bg1"/>
                </a:solidFill>
              </a:rPr>
              <a:t>In order to read the busy times off of your outlook calendar, select “Read busy times from my external Exchange calendar”.  </a:t>
            </a:r>
            <a:r>
              <a:rPr lang="en-US" sz="2800" b="1" dirty="0">
                <a:solidFill>
                  <a:schemeClr val="bg1"/>
                </a:solidFill>
              </a:rPr>
              <a:t>IMPORTANT: You will need to share your calendar with starfish @etown.edu for this to be in effect.</a:t>
            </a:r>
            <a:r>
              <a:rPr lang="en-US" sz="2800" dirty="0">
                <a:solidFill>
                  <a:schemeClr val="bg1"/>
                </a:solidFill>
              </a:rPr>
              <a:t>  To share your calendar, follow the directions from the link in the Appointments Notifications box or…</a:t>
            </a:r>
          </a:p>
          <a:p>
            <a:r>
              <a:rPr lang="en-US" sz="2800" dirty="0">
                <a:solidFill>
                  <a:schemeClr val="bg1"/>
                </a:solidFill>
              </a:rPr>
              <a:t>In your Outlook calendar, select “</a:t>
            </a:r>
            <a:r>
              <a:rPr lang="en-US" sz="2800" b="1" dirty="0">
                <a:solidFill>
                  <a:schemeClr val="bg1"/>
                </a:solidFill>
              </a:rPr>
              <a:t>Share Calendar</a:t>
            </a:r>
            <a:r>
              <a:rPr lang="en-US" sz="2800" dirty="0">
                <a:solidFill>
                  <a:schemeClr val="bg1"/>
                </a:solidFill>
              </a:rPr>
              <a:t>”</a:t>
            </a:r>
          </a:p>
          <a:p>
            <a:endParaRPr lang="en-US" dirty="0"/>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1019498" y="3698698"/>
            <a:ext cx="10449412" cy="1828800"/>
          </a:xfrm>
          <a:prstGeom prst="rect">
            <a:avLst/>
          </a:prstGeom>
        </p:spPr>
      </p:pic>
    </p:spTree>
    <p:extLst>
      <p:ext uri="{BB962C8B-B14F-4D97-AF65-F5344CB8AC3E}">
        <p14:creationId xmlns:p14="http://schemas.microsoft.com/office/powerpoint/2010/main" val="5071567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203</TotalTime>
  <Words>1065</Words>
  <Application>Microsoft Office PowerPoint</Application>
  <PresentationFormat>Widescreen</PresentationFormat>
  <Paragraphs>103</Paragraphs>
  <Slides>18</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MV Boli</vt:lpstr>
      <vt:lpstr>Osaka</vt:lpstr>
      <vt:lpstr>Times</vt:lpstr>
      <vt:lpstr>Tw Cen MT</vt:lpstr>
      <vt:lpstr>Tw Cen MT Condensed</vt:lpstr>
      <vt:lpstr>Wingdings 3</vt:lpstr>
      <vt:lpstr>Integral</vt:lpstr>
      <vt:lpstr>Starfish at Elizabethtown college</vt:lpstr>
      <vt:lpstr>What is starfish?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Resources &amp; Support</vt:lpstr>
    </vt:vector>
  </TitlesOfParts>
  <Company>Elizabethtown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Starfish at Elizabethtown college</dc:title>
  <dc:creator>Michelle Henry</dc:creator>
  <cp:lastModifiedBy>Henry, Michelle</cp:lastModifiedBy>
  <cp:revision>21</cp:revision>
  <cp:lastPrinted>2019-06-12T13:11:57Z</cp:lastPrinted>
  <dcterms:created xsi:type="dcterms:W3CDTF">2019-06-03T13:38:59Z</dcterms:created>
  <dcterms:modified xsi:type="dcterms:W3CDTF">2021-03-11T15:49:54Z</dcterms:modified>
</cp:coreProperties>
</file>